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1.xml" ContentType="application/vnd.openxmlformats-officedocument.drawingml.chart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6"/>
  </p:notesMasterIdLst>
  <p:sldIdLst>
    <p:sldId id="870" r:id="rId2"/>
    <p:sldId id="1199" r:id="rId3"/>
    <p:sldId id="1386" r:id="rId4"/>
    <p:sldId id="1333" r:id="rId5"/>
    <p:sldId id="1332" r:id="rId6"/>
    <p:sldId id="1334" r:id="rId7"/>
    <p:sldId id="1335" r:id="rId8"/>
    <p:sldId id="1336" r:id="rId9"/>
    <p:sldId id="1337" r:id="rId10"/>
    <p:sldId id="1338" r:id="rId11"/>
    <p:sldId id="1385" r:id="rId12"/>
    <p:sldId id="1339" r:id="rId13"/>
    <p:sldId id="1340" r:id="rId14"/>
    <p:sldId id="1341" r:id="rId15"/>
    <p:sldId id="1342" r:id="rId16"/>
    <p:sldId id="1343" r:id="rId17"/>
    <p:sldId id="1344" r:id="rId18"/>
    <p:sldId id="1345" r:id="rId19"/>
    <p:sldId id="1346" r:id="rId20"/>
    <p:sldId id="1347" r:id="rId21"/>
    <p:sldId id="1348" r:id="rId22"/>
    <p:sldId id="1349" r:id="rId23"/>
    <p:sldId id="1350" r:id="rId24"/>
    <p:sldId id="1351" r:id="rId25"/>
    <p:sldId id="1352" r:id="rId26"/>
    <p:sldId id="1353" r:id="rId27"/>
    <p:sldId id="1354" r:id="rId28"/>
    <p:sldId id="1355" r:id="rId29"/>
    <p:sldId id="1356" r:id="rId30"/>
    <p:sldId id="1357" r:id="rId31"/>
    <p:sldId id="1358" r:id="rId32"/>
    <p:sldId id="1359" r:id="rId33"/>
    <p:sldId id="1360" r:id="rId34"/>
    <p:sldId id="1361" r:id="rId35"/>
    <p:sldId id="1362" r:id="rId36"/>
    <p:sldId id="1363" r:id="rId37"/>
    <p:sldId id="1364" r:id="rId38"/>
    <p:sldId id="1365" r:id="rId39"/>
    <p:sldId id="1366" r:id="rId40"/>
    <p:sldId id="1367" r:id="rId41"/>
    <p:sldId id="1368" r:id="rId42"/>
    <p:sldId id="1369" r:id="rId43"/>
    <p:sldId id="1408" r:id="rId44"/>
    <p:sldId id="1370" r:id="rId45"/>
    <p:sldId id="1382" r:id="rId46"/>
    <p:sldId id="1384" r:id="rId47"/>
    <p:sldId id="1379" r:id="rId48"/>
    <p:sldId id="1380" r:id="rId49"/>
    <p:sldId id="1381" r:id="rId50"/>
    <p:sldId id="1387" r:id="rId51"/>
    <p:sldId id="1388" r:id="rId52"/>
    <p:sldId id="1389" r:id="rId53"/>
    <p:sldId id="1391" r:id="rId54"/>
    <p:sldId id="1392" r:id="rId55"/>
    <p:sldId id="1393" r:id="rId56"/>
    <p:sldId id="1394" r:id="rId57"/>
    <p:sldId id="1395" r:id="rId58"/>
    <p:sldId id="1396" r:id="rId59"/>
    <p:sldId id="1397" r:id="rId60"/>
    <p:sldId id="1403" r:id="rId61"/>
    <p:sldId id="1404" r:id="rId62"/>
    <p:sldId id="1405" r:id="rId63"/>
    <p:sldId id="1409" r:id="rId64"/>
    <p:sldId id="1410" r:id="rId65"/>
    <p:sldId id="1411" r:id="rId66"/>
    <p:sldId id="1412" r:id="rId67"/>
    <p:sldId id="1413" r:id="rId68"/>
    <p:sldId id="1406" r:id="rId69"/>
    <p:sldId id="1407" r:id="rId70"/>
    <p:sldId id="1414" r:id="rId71"/>
    <p:sldId id="1415" r:id="rId72"/>
    <p:sldId id="1416" r:id="rId73"/>
    <p:sldId id="1417" r:id="rId74"/>
    <p:sldId id="1418" r:id="rId75"/>
    <p:sldId id="1419" r:id="rId76"/>
    <p:sldId id="1420" r:id="rId77"/>
    <p:sldId id="1421" r:id="rId78"/>
    <p:sldId id="1422" r:id="rId79"/>
    <p:sldId id="1423" r:id="rId80"/>
    <p:sldId id="1424" r:id="rId81"/>
    <p:sldId id="1425" r:id="rId82"/>
    <p:sldId id="1427" r:id="rId83"/>
    <p:sldId id="1426" r:id="rId84"/>
    <p:sldId id="1329" r:id="rId85"/>
    <p:sldId id="1223" r:id="rId86"/>
    <p:sldId id="1230" r:id="rId87"/>
    <p:sldId id="1231" r:id="rId88"/>
    <p:sldId id="1232" r:id="rId89"/>
    <p:sldId id="1233" r:id="rId90"/>
    <p:sldId id="1234" r:id="rId91"/>
    <p:sldId id="1235" r:id="rId92"/>
    <p:sldId id="1236" r:id="rId93"/>
    <p:sldId id="1324" r:id="rId94"/>
    <p:sldId id="1250" r:id="rId95"/>
    <p:sldId id="1323" r:id="rId96"/>
    <p:sldId id="1238" r:id="rId97"/>
    <p:sldId id="1239" r:id="rId98"/>
    <p:sldId id="1240" r:id="rId99"/>
    <p:sldId id="1241" r:id="rId100"/>
    <p:sldId id="1321" r:id="rId101"/>
    <p:sldId id="1242" r:id="rId102"/>
    <p:sldId id="1243" r:id="rId103"/>
    <p:sldId id="1322" r:id="rId104"/>
    <p:sldId id="1244" r:id="rId105"/>
    <p:sldId id="1293" r:id="rId106"/>
    <p:sldId id="1245" r:id="rId107"/>
    <p:sldId id="1246" r:id="rId108"/>
    <p:sldId id="1247" r:id="rId109"/>
    <p:sldId id="1248" r:id="rId110"/>
    <p:sldId id="1249" r:id="rId111"/>
    <p:sldId id="1330" r:id="rId112"/>
    <p:sldId id="1251" r:id="rId113"/>
    <p:sldId id="1252" r:id="rId114"/>
    <p:sldId id="1279" r:id="rId115"/>
    <p:sldId id="1280" r:id="rId116"/>
    <p:sldId id="1281" r:id="rId117"/>
    <p:sldId id="1282" r:id="rId118"/>
    <p:sldId id="1283" r:id="rId119"/>
    <p:sldId id="1284" r:id="rId120"/>
    <p:sldId id="1285" r:id="rId121"/>
    <p:sldId id="1286" r:id="rId122"/>
    <p:sldId id="1287" r:id="rId123"/>
    <p:sldId id="1289" r:id="rId124"/>
    <p:sldId id="1290" r:id="rId125"/>
    <p:sldId id="1288" r:id="rId126"/>
    <p:sldId id="1325" r:id="rId127"/>
    <p:sldId id="1300" r:id="rId128"/>
    <p:sldId id="1256" r:id="rId129"/>
    <p:sldId id="1257" r:id="rId130"/>
    <p:sldId id="1258" r:id="rId131"/>
    <p:sldId id="1259" r:id="rId132"/>
    <p:sldId id="1260" r:id="rId133"/>
    <p:sldId id="1261" r:id="rId134"/>
    <p:sldId id="1262" r:id="rId135"/>
    <p:sldId id="1319" r:id="rId136"/>
    <p:sldId id="1310" r:id="rId137"/>
    <p:sldId id="1313" r:id="rId138"/>
    <p:sldId id="1314" r:id="rId139"/>
    <p:sldId id="1320" r:id="rId140"/>
    <p:sldId id="1315" r:id="rId141"/>
    <p:sldId id="1316" r:id="rId142"/>
    <p:sldId id="1317" r:id="rId143"/>
    <p:sldId id="1318" r:id="rId144"/>
    <p:sldId id="1294" r:id="rId145"/>
    <p:sldId id="1301" r:id="rId146"/>
    <p:sldId id="1302" r:id="rId147"/>
    <p:sldId id="1303" r:id="rId148"/>
    <p:sldId id="1304" r:id="rId149"/>
    <p:sldId id="1305" r:id="rId150"/>
    <p:sldId id="1306" r:id="rId151"/>
    <p:sldId id="1307" r:id="rId152"/>
    <p:sldId id="1308" r:id="rId153"/>
    <p:sldId id="1309" r:id="rId154"/>
    <p:sldId id="1299" r:id="rId155"/>
    <p:sldId id="1296" r:id="rId156"/>
    <p:sldId id="1297" r:id="rId157"/>
    <p:sldId id="1298" r:id="rId158"/>
    <p:sldId id="1295" r:id="rId159"/>
    <p:sldId id="1263" r:id="rId160"/>
    <p:sldId id="1264" r:id="rId161"/>
    <p:sldId id="1265" r:id="rId162"/>
    <p:sldId id="1266" r:id="rId163"/>
    <p:sldId id="1267" r:id="rId164"/>
    <p:sldId id="1268" r:id="rId165"/>
    <p:sldId id="1269" r:id="rId166"/>
    <p:sldId id="1270" r:id="rId167"/>
    <p:sldId id="1271" r:id="rId168"/>
    <p:sldId id="1272" r:id="rId169"/>
    <p:sldId id="1273" r:id="rId170"/>
    <p:sldId id="1274" r:id="rId171"/>
    <p:sldId id="1275" r:id="rId172"/>
    <p:sldId id="1276" r:id="rId173"/>
    <p:sldId id="1277" r:id="rId174"/>
    <p:sldId id="1278" r:id="rId17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CCFF99"/>
    <a:srgbClr val="99FF99"/>
    <a:srgbClr val="0000FF"/>
    <a:srgbClr val="008000"/>
    <a:srgbClr val="FF0000"/>
    <a:srgbClr val="C0C0C0"/>
    <a:srgbClr val="00CC00"/>
    <a:srgbClr val="DDDDD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42" autoAdjust="0"/>
    <p:restoredTop sz="62429" autoAdjust="0"/>
  </p:normalViewPr>
  <p:slideViewPr>
    <p:cSldViewPr>
      <p:cViewPr varScale="1">
        <p:scale>
          <a:sx n="78" d="100"/>
          <a:sy n="78" d="100"/>
        </p:scale>
        <p:origin x="96" y="4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082"/>
    </p:cViewPr>
  </p:sorterViewPr>
  <p:notesViewPr>
    <p:cSldViewPr>
      <p:cViewPr varScale="1">
        <p:scale>
          <a:sx n="67" d="100"/>
          <a:sy n="67" d="100"/>
        </p:scale>
        <p:origin x="1878" y="6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presProps" Target="pres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ataDisk\Projects\Workshops\LesHouches2011\resolu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Moyal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Sheet1!$C$1:$C$124</c:f>
              <c:numCache>
                <c:formatCode>General</c:formatCode>
                <c:ptCount val="124"/>
                <c:pt idx="0">
                  <c:v>-5.0000000000000027E-3</c:v>
                </c:pt>
                <c:pt idx="1">
                  <c:v>5.0000000000000044E-3</c:v>
                </c:pt>
                <c:pt idx="2">
                  <c:v>1.5000000000000006E-2</c:v>
                </c:pt>
                <c:pt idx="3">
                  <c:v>2.5000000000000012E-2</c:v>
                </c:pt>
                <c:pt idx="4">
                  <c:v>5.0000000000000024E-2</c:v>
                </c:pt>
                <c:pt idx="5">
                  <c:v>0.1</c:v>
                </c:pt>
                <c:pt idx="6">
                  <c:v>0.15000000000000013</c:v>
                </c:pt>
                <c:pt idx="7">
                  <c:v>0.2</c:v>
                </c:pt>
                <c:pt idx="8">
                  <c:v>0.25</c:v>
                </c:pt>
                <c:pt idx="9">
                  <c:v>0.30000000000000021</c:v>
                </c:pt>
                <c:pt idx="10">
                  <c:v>0.3500000000000002</c:v>
                </c:pt>
                <c:pt idx="11">
                  <c:v>0.40000000000000008</c:v>
                </c:pt>
                <c:pt idx="12">
                  <c:v>0.45</c:v>
                </c:pt>
                <c:pt idx="13">
                  <c:v>0.5</c:v>
                </c:pt>
                <c:pt idx="14">
                  <c:v>0.54999999999999993</c:v>
                </c:pt>
                <c:pt idx="15">
                  <c:v>0.60000000000000042</c:v>
                </c:pt>
                <c:pt idx="16">
                  <c:v>0.65000000000000058</c:v>
                </c:pt>
                <c:pt idx="17">
                  <c:v>0.70000000000000051</c:v>
                </c:pt>
                <c:pt idx="18">
                  <c:v>0.75000000000000056</c:v>
                </c:pt>
                <c:pt idx="19">
                  <c:v>0.8000000000000006</c:v>
                </c:pt>
                <c:pt idx="20">
                  <c:v>0.85000000000000064</c:v>
                </c:pt>
                <c:pt idx="21">
                  <c:v>0.90000000000000024</c:v>
                </c:pt>
                <c:pt idx="22">
                  <c:v>0.95000000000000062</c:v>
                </c:pt>
                <c:pt idx="23">
                  <c:v>1.0000000000000002</c:v>
                </c:pt>
                <c:pt idx="24">
                  <c:v>1.0500000000000003</c:v>
                </c:pt>
                <c:pt idx="25">
                  <c:v>1.1000000000000003</c:v>
                </c:pt>
                <c:pt idx="26">
                  <c:v>1.1500000000000012</c:v>
                </c:pt>
                <c:pt idx="27">
                  <c:v>1.2000000000000004</c:v>
                </c:pt>
                <c:pt idx="28">
                  <c:v>1.2500000000000004</c:v>
                </c:pt>
                <c:pt idx="29">
                  <c:v>1.3000000000000005</c:v>
                </c:pt>
                <c:pt idx="30">
                  <c:v>1.3500000000000005</c:v>
                </c:pt>
                <c:pt idx="31">
                  <c:v>1.4000000000000006</c:v>
                </c:pt>
                <c:pt idx="32">
                  <c:v>1.4500000000000006</c:v>
                </c:pt>
                <c:pt idx="33">
                  <c:v>1.5000000000000007</c:v>
                </c:pt>
                <c:pt idx="34">
                  <c:v>1.5500000000000007</c:v>
                </c:pt>
                <c:pt idx="35">
                  <c:v>1.6000000000000016</c:v>
                </c:pt>
                <c:pt idx="36">
                  <c:v>1.6500000000000017</c:v>
                </c:pt>
                <c:pt idx="37">
                  <c:v>1.7000000000000013</c:v>
                </c:pt>
                <c:pt idx="38">
                  <c:v>1.7500000000000013</c:v>
                </c:pt>
                <c:pt idx="39">
                  <c:v>1.8000000000000009</c:v>
                </c:pt>
                <c:pt idx="40">
                  <c:v>1.8500000000000019</c:v>
                </c:pt>
                <c:pt idx="41">
                  <c:v>1.9000000000000015</c:v>
                </c:pt>
                <c:pt idx="42">
                  <c:v>1.9500000000000015</c:v>
                </c:pt>
                <c:pt idx="43">
                  <c:v>2.0000000000000009</c:v>
                </c:pt>
                <c:pt idx="44">
                  <c:v>2.0500000000000007</c:v>
                </c:pt>
                <c:pt idx="45">
                  <c:v>2.1000000000000005</c:v>
                </c:pt>
                <c:pt idx="46">
                  <c:v>2.1500000000000004</c:v>
                </c:pt>
                <c:pt idx="47">
                  <c:v>2.2000000000000002</c:v>
                </c:pt>
                <c:pt idx="48">
                  <c:v>2.25</c:v>
                </c:pt>
                <c:pt idx="49">
                  <c:v>2.2999999999999998</c:v>
                </c:pt>
                <c:pt idx="50">
                  <c:v>2.3499999999999988</c:v>
                </c:pt>
                <c:pt idx="51">
                  <c:v>2.3999999999999977</c:v>
                </c:pt>
                <c:pt idx="52">
                  <c:v>2.4499999999999993</c:v>
                </c:pt>
                <c:pt idx="53">
                  <c:v>2.4999999999999987</c:v>
                </c:pt>
                <c:pt idx="54">
                  <c:v>2.5499999999999989</c:v>
                </c:pt>
                <c:pt idx="55">
                  <c:v>2.5999999999999988</c:v>
                </c:pt>
                <c:pt idx="56">
                  <c:v>2.6499999999999986</c:v>
                </c:pt>
                <c:pt idx="57">
                  <c:v>2.6999999999999984</c:v>
                </c:pt>
                <c:pt idx="58">
                  <c:v>2.7499999999999982</c:v>
                </c:pt>
                <c:pt idx="59">
                  <c:v>2.799999999999998</c:v>
                </c:pt>
                <c:pt idx="60">
                  <c:v>2.8499999999999979</c:v>
                </c:pt>
                <c:pt idx="61">
                  <c:v>2.8999999999999977</c:v>
                </c:pt>
                <c:pt idx="62">
                  <c:v>2.9499999999999975</c:v>
                </c:pt>
                <c:pt idx="63">
                  <c:v>2.9999999999999973</c:v>
                </c:pt>
                <c:pt idx="64">
                  <c:v>3.0499999999999972</c:v>
                </c:pt>
                <c:pt idx="65">
                  <c:v>3.099999999999997</c:v>
                </c:pt>
                <c:pt idx="66">
                  <c:v>3.1499999999999972</c:v>
                </c:pt>
                <c:pt idx="67">
                  <c:v>3.1999999999999966</c:v>
                </c:pt>
                <c:pt idx="68">
                  <c:v>3.2499999999999982</c:v>
                </c:pt>
                <c:pt idx="69">
                  <c:v>3.2999999999999972</c:v>
                </c:pt>
                <c:pt idx="70">
                  <c:v>3.3499999999999961</c:v>
                </c:pt>
                <c:pt idx="71">
                  <c:v>3.3999999999999941</c:v>
                </c:pt>
                <c:pt idx="72">
                  <c:v>3.4499999999999957</c:v>
                </c:pt>
                <c:pt idx="73">
                  <c:v>3.4999999999999947</c:v>
                </c:pt>
                <c:pt idx="74">
                  <c:v>3.5499999999999954</c:v>
                </c:pt>
                <c:pt idx="75">
                  <c:v>3.5999999999999948</c:v>
                </c:pt>
                <c:pt idx="76">
                  <c:v>3.649999999999995</c:v>
                </c:pt>
                <c:pt idx="77">
                  <c:v>3.6999999999999948</c:v>
                </c:pt>
                <c:pt idx="78">
                  <c:v>3.7499999999999951</c:v>
                </c:pt>
                <c:pt idx="79">
                  <c:v>3.7999999999999945</c:v>
                </c:pt>
                <c:pt idx="80">
                  <c:v>3.8499999999999943</c:v>
                </c:pt>
                <c:pt idx="81">
                  <c:v>3.8999999999999937</c:v>
                </c:pt>
                <c:pt idx="82">
                  <c:v>3.949999999999994</c:v>
                </c:pt>
                <c:pt idx="83">
                  <c:v>3.9999999999999938</c:v>
                </c:pt>
                <c:pt idx="84">
                  <c:v>4.0499999999999936</c:v>
                </c:pt>
                <c:pt idx="85">
                  <c:v>4.0999999999999925</c:v>
                </c:pt>
                <c:pt idx="86">
                  <c:v>4.1499999999999915</c:v>
                </c:pt>
                <c:pt idx="87">
                  <c:v>4.1999999999999895</c:v>
                </c:pt>
                <c:pt idx="88">
                  <c:v>4.2499999999999929</c:v>
                </c:pt>
                <c:pt idx="89">
                  <c:v>4.2999999999999927</c:v>
                </c:pt>
                <c:pt idx="90">
                  <c:v>4.3499999999999925</c:v>
                </c:pt>
                <c:pt idx="91">
                  <c:v>4.3999999999999915</c:v>
                </c:pt>
                <c:pt idx="92">
                  <c:v>4.4499999999999922</c:v>
                </c:pt>
                <c:pt idx="93">
                  <c:v>4.499999999999992</c:v>
                </c:pt>
                <c:pt idx="94">
                  <c:v>4.5499999999999918</c:v>
                </c:pt>
                <c:pt idx="95">
                  <c:v>4.5999999999999917</c:v>
                </c:pt>
                <c:pt idx="96">
                  <c:v>4.6499999999999915</c:v>
                </c:pt>
                <c:pt idx="97">
                  <c:v>4.6999999999999895</c:v>
                </c:pt>
                <c:pt idx="98">
                  <c:v>4.7499999999999911</c:v>
                </c:pt>
                <c:pt idx="99">
                  <c:v>4.7999999999999909</c:v>
                </c:pt>
                <c:pt idx="100">
                  <c:v>4.8499999999999908</c:v>
                </c:pt>
                <c:pt idx="101">
                  <c:v>4.8999999999999906</c:v>
                </c:pt>
                <c:pt idx="102">
                  <c:v>4.9499999999999904</c:v>
                </c:pt>
                <c:pt idx="103">
                  <c:v>4.9999999999999902</c:v>
                </c:pt>
                <c:pt idx="104">
                  <c:v>5.0499999999999901</c:v>
                </c:pt>
                <c:pt idx="105">
                  <c:v>5.0999999999999899</c:v>
                </c:pt>
                <c:pt idx="106">
                  <c:v>5.1499999999999897</c:v>
                </c:pt>
                <c:pt idx="107">
                  <c:v>5.1999999999999895</c:v>
                </c:pt>
                <c:pt idx="108">
                  <c:v>5.2499999999999893</c:v>
                </c:pt>
                <c:pt idx="109">
                  <c:v>5.2999999999999892</c:v>
                </c:pt>
                <c:pt idx="110">
                  <c:v>5.349999999999989</c:v>
                </c:pt>
                <c:pt idx="111">
                  <c:v>5.3999999999999888</c:v>
                </c:pt>
                <c:pt idx="112">
                  <c:v>5.4499999999999904</c:v>
                </c:pt>
                <c:pt idx="113">
                  <c:v>5.4999999999999893</c:v>
                </c:pt>
                <c:pt idx="114">
                  <c:v>5.5499999999999883</c:v>
                </c:pt>
                <c:pt idx="115">
                  <c:v>5.5999999999999881</c:v>
                </c:pt>
                <c:pt idx="116">
                  <c:v>5.6499999999999879</c:v>
                </c:pt>
                <c:pt idx="117">
                  <c:v>5.6999999999999877</c:v>
                </c:pt>
                <c:pt idx="118">
                  <c:v>5.7499999999999893</c:v>
                </c:pt>
                <c:pt idx="119">
                  <c:v>5.7999999999999874</c:v>
                </c:pt>
                <c:pt idx="120">
                  <c:v>5.8499999999999872</c:v>
                </c:pt>
                <c:pt idx="121">
                  <c:v>5.899999999999987</c:v>
                </c:pt>
                <c:pt idx="122">
                  <c:v>5.9499999999999904</c:v>
                </c:pt>
                <c:pt idx="123">
                  <c:v>5.9999999999999893</c:v>
                </c:pt>
              </c:numCache>
            </c:numRef>
          </c:xVal>
          <c:yVal>
            <c:numRef>
              <c:f>Sheet1!$E$1:$E$124</c:f>
              <c:numCache>
                <c:formatCode>General</c:formatCode>
                <c:ptCount val="124"/>
                <c:pt idx="0">
                  <c:v>1.9724147525944187E-8</c:v>
                </c:pt>
                <c:pt idx="1">
                  <c:v>3.7436547827450066E-8</c:v>
                </c:pt>
                <c:pt idx="2">
                  <c:v>6.9418689133541512E-8</c:v>
                </c:pt>
                <c:pt idx="3">
                  <c:v>1.2586292422373879E-7</c:v>
                </c:pt>
                <c:pt idx="4">
                  <c:v>5.075624681118825E-7</c:v>
                </c:pt>
                <c:pt idx="5">
                  <c:v>5.7529407053006088E-6</c:v>
                </c:pt>
                <c:pt idx="6">
                  <c:v>4.3068567717188901E-5</c:v>
                </c:pt>
                <c:pt idx="7">
                  <c:v>2.2802047668723705E-4</c:v>
                </c:pt>
                <c:pt idx="8">
                  <c:v>9.0388863580569828E-4</c:v>
                </c:pt>
                <c:pt idx="9">
                  <c:v>2.8137508462351252E-3</c:v>
                </c:pt>
                <c:pt idx="10">
                  <c:v>7.1577698887994624E-3</c:v>
                </c:pt>
                <c:pt idx="11">
                  <c:v>1.5382767918000854E-2</c:v>
                </c:pt>
                <c:pt idx="12">
                  <c:v>2.8715735655582539E-2</c:v>
                </c:pt>
                <c:pt idx="13">
                  <c:v>4.7655260062689296E-2</c:v>
                </c:pt>
                <c:pt idx="14">
                  <c:v>7.1684287941900932E-2</c:v>
                </c:pt>
                <c:pt idx="15">
                  <c:v>9.9332105525483078E-2</c:v>
                </c:pt>
                <c:pt idx="16">
                  <c:v>0.12852275907732691</c:v>
                </c:pt>
                <c:pt idx="17">
                  <c:v>0.15703629708387828</c:v>
                </c:pt>
                <c:pt idx="18">
                  <c:v>0.18291383412848131</c:v>
                </c:pt>
                <c:pt idx="19">
                  <c:v>0.20471118670792218</c:v>
                </c:pt>
                <c:pt idx="20">
                  <c:v>0.22158656254174769</c:v>
                </c:pt>
                <c:pt idx="21">
                  <c:v>0.23325960981102045</c:v>
                </c:pt>
                <c:pt idx="22">
                  <c:v>0.23989661608344764</c:v>
                </c:pt>
                <c:pt idx="23">
                  <c:v>0.24197072451914339</c:v>
                </c:pt>
                <c:pt idx="24">
                  <c:v>0.2401302873665298</c:v>
                </c:pt>
                <c:pt idx="25">
                  <c:v>0.23509238927695292</c:v>
                </c:pt>
                <c:pt idx="26">
                  <c:v>0.22756652644794553</c:v>
                </c:pt>
                <c:pt idx="27">
                  <c:v>0.21820622847664814</c:v>
                </c:pt>
                <c:pt idx="28">
                  <c:v>0.20758313621914054</c:v>
                </c:pt>
                <c:pt idx="29">
                  <c:v>0.19617732761869883</c:v>
                </c:pt>
                <c:pt idx="30">
                  <c:v>0.18437831978168745</c:v>
                </c:pt>
                <c:pt idx="31">
                  <c:v>0.1724923463387584</c:v>
                </c:pt>
                <c:pt idx="32">
                  <c:v>0.16075273809702606</c:v>
                </c:pt>
                <c:pt idx="33">
                  <c:v>0.14933129612991866</c:v>
                </c:pt>
                <c:pt idx="34">
                  <c:v>0.13834936648145513</c:v>
                </c:pt>
                <c:pt idx="35">
                  <c:v>0.12788791103791136</c:v>
                </c:pt>
                <c:pt idx="36">
                  <c:v>0.11799625971847291</c:v>
                </c:pt>
                <c:pt idx="37">
                  <c:v>0.10869947261882985</c:v>
                </c:pt>
                <c:pt idx="38">
                  <c:v>0.10000438043788802</c:v>
                </c:pt>
                <c:pt idx="39">
                  <c:v>9.1904442093739158E-2</c:v>
                </c:pt>
                <c:pt idx="40">
                  <c:v>8.4383585506522432E-2</c:v>
                </c:pt>
                <c:pt idx="41">
                  <c:v>7.741919894547919E-2</c:v>
                </c:pt>
                <c:pt idx="42">
                  <c:v>7.0984427947848788E-2</c:v>
                </c:pt>
                <c:pt idx="43">
                  <c:v>6.5049914107731172E-2</c:v>
                </c:pt>
                <c:pt idx="44">
                  <c:v>5.9585091494157409E-2</c:v>
                </c:pt>
                <c:pt idx="45">
                  <c:v>5.4559136600093976E-2</c:v>
                </c:pt>
                <c:pt idx="46">
                  <c:v>4.9941649803819287E-2</c:v>
                </c:pt>
                <c:pt idx="47">
                  <c:v>4.5703130836287541E-2</c:v>
                </c:pt>
                <c:pt idx="48">
                  <c:v>4.1815297752079122E-2</c:v>
                </c:pt>
                <c:pt idx="49">
                  <c:v>3.8251288226665778E-2</c:v>
                </c:pt>
                <c:pt idx="50">
                  <c:v>3.4985773374154733E-2</c:v>
                </c:pt>
                <c:pt idx="51">
                  <c:v>3.1995007391706416E-2</c:v>
                </c:pt>
                <c:pt idx="52">
                  <c:v>2.9256830892940549E-2</c:v>
                </c:pt>
                <c:pt idx="53">
                  <c:v>2.6750641525233359E-2</c:v>
                </c:pt>
                <c:pt idx="54">
                  <c:v>2.4457342143699816E-2</c:v>
                </c:pt>
                <c:pt idx="55">
                  <c:v>2.2359274243996981E-2</c:v>
                </c:pt>
                <c:pt idx="56">
                  <c:v>2.0440142377696268E-2</c:v>
                </c:pt>
                <c:pt idx="57">
                  <c:v>1.8684933759148471E-2</c:v>
                </c:pt>
                <c:pt idx="58">
                  <c:v>1.7079836118673503E-2</c:v>
                </c:pt>
                <c:pt idx="59">
                  <c:v>1.5612155982135875E-2</c:v>
                </c:pt>
                <c:pt idx="60">
                  <c:v>1.4270238897547098E-2</c:v>
                </c:pt>
                <c:pt idx="61">
                  <c:v>1.3043392635288848E-2</c:v>
                </c:pt>
                <c:pt idx="62">
                  <c:v>1.1921814021032149E-2</c:v>
                </c:pt>
                <c:pt idx="63">
                  <c:v>1.089651978936468E-2</c:v>
                </c:pt>
                <c:pt idx="64">
                  <c:v>9.9592816483364387E-3</c:v>
                </c:pt>
                <c:pt idx="65">
                  <c:v>9.1025656027556214E-3</c:v>
                </c:pt>
                <c:pt idx="66">
                  <c:v>8.3194754834388946E-3</c:v>
                </c:pt>
                <c:pt idx="67">
                  <c:v>7.6037005602850672E-3</c:v>
                </c:pt>
                <c:pt idx="68">
                  <c:v>6.9494670710241943E-3</c:v>
                </c:pt>
                <c:pt idx="69">
                  <c:v>6.3514934687309852E-3</c:v>
                </c:pt>
                <c:pt idx="70">
                  <c:v>5.8049491750806837E-3</c:v>
                </c:pt>
                <c:pt idx="71">
                  <c:v>5.3054166193898418E-3</c:v>
                </c:pt>
                <c:pt idx="72">
                  <c:v>4.8488563431041505E-3</c:v>
                </c:pt>
                <c:pt idx="73">
                  <c:v>4.4315749536028692E-3</c:v>
                </c:pt>
                <c:pt idx="74">
                  <c:v>4.0501957185183762E-3</c:v>
                </c:pt>
                <c:pt idx="75">
                  <c:v>3.7016316011288892E-3</c:v>
                </c:pt>
                <c:pt idx="76">
                  <c:v>3.3830605479706435E-3</c:v>
                </c:pt>
                <c:pt idx="77">
                  <c:v>3.0919028510470797E-3</c:v>
                </c:pt>
                <c:pt idx="78">
                  <c:v>2.8258004184639248E-3</c:v>
                </c:pt>
                <c:pt idx="79">
                  <c:v>2.5825977986919145E-3</c:v>
                </c:pt>
                <c:pt idx="80">
                  <c:v>2.3603248147452708E-3</c:v>
                </c:pt>
                <c:pt idx="81">
                  <c:v>2.1571806752254045E-3</c:v>
                </c:pt>
                <c:pt idx="82">
                  <c:v>1.9715194393265375E-3</c:v>
                </c:pt>
                <c:pt idx="83">
                  <c:v>1.8018367224826601E-3</c:v>
                </c:pt>
                <c:pt idx="84">
                  <c:v>1.646757538328342E-3</c:v>
                </c:pt>
                <c:pt idx="85">
                  <c:v>1.505025181044924E-3</c:v>
                </c:pt>
                <c:pt idx="86">
                  <c:v>1.3754910599771235E-3</c:v>
                </c:pt>
                <c:pt idx="87">
                  <c:v>1.2571054056505842E-3</c:v>
                </c:pt>
                <c:pt idx="88">
                  <c:v>1.1489087730232291E-3</c:v>
                </c:pt>
                <c:pt idx="89">
                  <c:v>1.050024273989482E-3</c:v>
                </c:pt>
                <c:pt idx="90">
                  <c:v>9.5965047685700531E-4</c:v>
                </c:pt>
                <c:pt idx="91">
                  <c:v>8.7705491576107715E-4</c:v>
                </c:pt>
                <c:pt idx="92">
                  <c:v>8.0156815780305253E-4</c:v>
                </c:pt>
                <c:pt idx="93">
                  <c:v>7.3257838012619713E-4</c:v>
                </c:pt>
                <c:pt idx="94">
                  <c:v>6.6952641320415886E-4</c:v>
                </c:pt>
                <c:pt idx="95">
                  <c:v>6.1190121034155221E-4</c:v>
                </c:pt>
                <c:pt idx="96">
                  <c:v>5.5923570679922683E-4</c:v>
                </c:pt>
                <c:pt idx="97">
                  <c:v>5.1110303508302107E-4</c:v>
                </c:pt>
                <c:pt idx="98">
                  <c:v>4.6711306579744297E-4</c:v>
                </c:pt>
                <c:pt idx="99">
                  <c:v>4.2690924608605442E-4</c:v>
                </c:pt>
                <c:pt idx="100">
                  <c:v>3.9016571007824147E-4</c:v>
                </c:pt>
                <c:pt idx="101">
                  <c:v>3.5658463795603491E-4</c:v>
                </c:pt>
                <c:pt idx="102">
                  <c:v>3.2589384226155814E-4</c:v>
                </c:pt>
                <c:pt idx="103">
                  <c:v>2.9784456190128799E-4</c:v>
                </c:pt>
                <c:pt idx="104">
                  <c:v>2.7220944598200586E-4</c:v>
                </c:pt>
                <c:pt idx="105">
                  <c:v>2.4878071114829161E-4</c:v>
                </c:pt>
                <c:pt idx="106">
                  <c:v>2.2736845749496624E-4</c:v>
                </c:pt>
                <c:pt idx="107">
                  <c:v>2.0779912941104489E-4</c:v>
                </c:pt>
                <c:pt idx="108">
                  <c:v>1.899141088848817E-4</c:v>
                </c:pt>
                <c:pt idx="109">
                  <c:v>1.7356842987260767E-4</c:v>
                </c:pt>
                <c:pt idx="110">
                  <c:v>1.5862960331227338E-4</c:v>
                </c:pt>
                <c:pt idx="111">
                  <c:v>1.4497654326223107E-4</c:v>
                </c:pt>
                <c:pt idx="112">
                  <c:v>1.324985854613916E-4</c:v>
                </c:pt>
                <c:pt idx="113">
                  <c:v>1.2109459035768481E-4</c:v>
                </c:pt>
                <c:pt idx="114">
                  <c:v>1.1067212333539806E-4</c:v>
                </c:pt>
                <c:pt idx="115">
                  <c:v>1.0114670549754048E-4</c:v>
                </c:pt>
                <c:pt idx="116">
                  <c:v>9.2441128931077218E-5</c:v>
                </c:pt>
                <c:pt idx="117">
                  <c:v>8.4484830905410746E-5</c:v>
                </c:pt>
                <c:pt idx="118">
                  <c:v>7.7213321932036036E-5</c:v>
                </c:pt>
                <c:pt idx="119">
                  <c:v>7.0567663049801591E-5</c:v>
                </c:pt>
                <c:pt idx="120">
                  <c:v>6.4493988099134165E-5</c:v>
                </c:pt>
                <c:pt idx="121">
                  <c:v>5.8943067113190115E-5</c:v>
                </c:pt>
                <c:pt idx="122">
                  <c:v>5.3869907287137057E-5</c:v>
                </c:pt>
                <c:pt idx="123">
                  <c:v>4.9233388291323466E-5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2150448"/>
        <c:axId val="182151008"/>
      </c:scatterChart>
      <c:valAx>
        <c:axId val="182150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82151008"/>
        <c:crosses val="autoZero"/>
        <c:crossBetween val="midCat"/>
      </c:valAx>
      <c:valAx>
        <c:axId val="182151008"/>
        <c:scaling>
          <c:orientation val="minMax"/>
        </c:scaling>
        <c:delete val="0"/>
        <c:axPos val="l"/>
        <c:majorGridlines>
          <c:spPr>
            <a:ln>
              <a:solidFill>
                <a:srgbClr val="4F81BD">
                  <a:alpha val="0"/>
                </a:srgb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18215044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image" Target="../media/image105.png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image" Target="../media/image105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png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image" Target="../media/image105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wmf"/><Relationship Id="rId1" Type="http://schemas.openxmlformats.org/officeDocument/2006/relationships/image" Target="../media/image1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wmf"/><Relationship Id="rId1" Type="http://schemas.openxmlformats.org/officeDocument/2006/relationships/image" Target="../media/image136.wmf"/><Relationship Id="rId5" Type="http://schemas.openxmlformats.org/officeDocument/2006/relationships/image" Target="../media/image134.wmf"/><Relationship Id="rId4" Type="http://schemas.openxmlformats.org/officeDocument/2006/relationships/image" Target="../media/image139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image" Target="../media/image137.wmf"/><Relationship Id="rId1" Type="http://schemas.openxmlformats.org/officeDocument/2006/relationships/image" Target="../media/image140.wmf"/><Relationship Id="rId6" Type="http://schemas.openxmlformats.org/officeDocument/2006/relationships/image" Target="../media/image134.wmf"/><Relationship Id="rId5" Type="http://schemas.openxmlformats.org/officeDocument/2006/relationships/image" Target="../media/image143.wmf"/><Relationship Id="rId4" Type="http://schemas.openxmlformats.org/officeDocument/2006/relationships/image" Target="../media/image142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37.wmf"/><Relationship Id="rId1" Type="http://schemas.openxmlformats.org/officeDocument/2006/relationships/image" Target="../media/image145.wmf"/><Relationship Id="rId5" Type="http://schemas.openxmlformats.org/officeDocument/2006/relationships/image" Target="../media/image134.wmf"/><Relationship Id="rId4" Type="http://schemas.openxmlformats.org/officeDocument/2006/relationships/image" Target="../media/image142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image" Target="../media/image137.wmf"/><Relationship Id="rId1" Type="http://schemas.openxmlformats.org/officeDocument/2006/relationships/image" Target="../media/image148.wmf"/><Relationship Id="rId5" Type="http://schemas.openxmlformats.org/officeDocument/2006/relationships/image" Target="../media/image134.wmf"/><Relationship Id="rId4" Type="http://schemas.openxmlformats.org/officeDocument/2006/relationships/image" Target="../media/image142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37.wmf"/><Relationship Id="rId1" Type="http://schemas.openxmlformats.org/officeDocument/2006/relationships/image" Target="../media/image151.wmf"/><Relationship Id="rId6" Type="http://schemas.openxmlformats.org/officeDocument/2006/relationships/image" Target="../media/image134.wmf"/><Relationship Id="rId5" Type="http://schemas.openxmlformats.org/officeDocument/2006/relationships/image" Target="../media/image153.wmf"/><Relationship Id="rId4" Type="http://schemas.openxmlformats.org/officeDocument/2006/relationships/image" Target="../media/image142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Relationship Id="rId4" Type="http://schemas.openxmlformats.org/officeDocument/2006/relationships/image" Target="../media/image134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wmf"/><Relationship Id="rId1" Type="http://schemas.openxmlformats.org/officeDocument/2006/relationships/image" Target="../media/image159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2" Type="http://schemas.openxmlformats.org/officeDocument/2006/relationships/image" Target="../media/image162.wmf"/><Relationship Id="rId1" Type="http://schemas.openxmlformats.org/officeDocument/2006/relationships/image" Target="../media/image161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2" Type="http://schemas.openxmlformats.org/officeDocument/2006/relationships/image" Target="../media/image162.wmf"/><Relationship Id="rId1" Type="http://schemas.openxmlformats.org/officeDocument/2006/relationships/image" Target="../media/image165.wmf"/><Relationship Id="rId4" Type="http://schemas.openxmlformats.org/officeDocument/2006/relationships/image" Target="../media/image16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2" Type="http://schemas.openxmlformats.org/officeDocument/2006/relationships/image" Target="../media/image162.wmf"/><Relationship Id="rId1" Type="http://schemas.openxmlformats.org/officeDocument/2006/relationships/image" Target="../media/image168.wmf"/><Relationship Id="rId5" Type="http://schemas.openxmlformats.org/officeDocument/2006/relationships/image" Target="../media/image169.wmf"/><Relationship Id="rId4" Type="http://schemas.openxmlformats.org/officeDocument/2006/relationships/image" Target="../media/image166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162.wmf"/><Relationship Id="rId1" Type="http://schemas.openxmlformats.org/officeDocument/2006/relationships/image" Target="../media/image171.wmf"/><Relationship Id="rId6" Type="http://schemas.openxmlformats.org/officeDocument/2006/relationships/image" Target="../media/image175.wmf"/><Relationship Id="rId5" Type="http://schemas.openxmlformats.org/officeDocument/2006/relationships/image" Target="../media/image174.wmf"/><Relationship Id="rId4" Type="http://schemas.openxmlformats.org/officeDocument/2006/relationships/image" Target="../media/image173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wmf"/><Relationship Id="rId1" Type="http://schemas.openxmlformats.org/officeDocument/2006/relationships/image" Target="../media/image178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wmf"/><Relationship Id="rId2" Type="http://schemas.openxmlformats.org/officeDocument/2006/relationships/image" Target="../media/image182.wmf"/><Relationship Id="rId1" Type="http://schemas.openxmlformats.org/officeDocument/2006/relationships/image" Target="../media/image181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wmf"/><Relationship Id="rId2" Type="http://schemas.openxmlformats.org/officeDocument/2006/relationships/image" Target="../media/image188.wmf"/><Relationship Id="rId1" Type="http://schemas.openxmlformats.org/officeDocument/2006/relationships/image" Target="../media/image187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wmf"/><Relationship Id="rId2" Type="http://schemas.openxmlformats.org/officeDocument/2006/relationships/image" Target="../media/image195.wmf"/><Relationship Id="rId1" Type="http://schemas.openxmlformats.org/officeDocument/2006/relationships/image" Target="../media/image194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wmf"/><Relationship Id="rId2" Type="http://schemas.openxmlformats.org/officeDocument/2006/relationships/image" Target="../media/image198.wmf"/><Relationship Id="rId1" Type="http://schemas.openxmlformats.org/officeDocument/2006/relationships/image" Target="../media/image19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w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wmf"/><Relationship Id="rId1" Type="http://schemas.openxmlformats.org/officeDocument/2006/relationships/image" Target="../media/image209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wmf"/><Relationship Id="rId2" Type="http://schemas.openxmlformats.org/officeDocument/2006/relationships/image" Target="../media/image219.wmf"/><Relationship Id="rId1" Type="http://schemas.openxmlformats.org/officeDocument/2006/relationships/image" Target="../media/image218.w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wmf"/><Relationship Id="rId1" Type="http://schemas.openxmlformats.org/officeDocument/2006/relationships/image" Target="../media/image224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w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wmf"/><Relationship Id="rId1" Type="http://schemas.openxmlformats.org/officeDocument/2006/relationships/image" Target="../media/image230.w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wmf"/><Relationship Id="rId1" Type="http://schemas.openxmlformats.org/officeDocument/2006/relationships/image" Target="../media/image233.w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wmf"/><Relationship Id="rId1" Type="http://schemas.openxmlformats.org/officeDocument/2006/relationships/image" Target="../media/image233.w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wmf"/><Relationship Id="rId1" Type="http://schemas.openxmlformats.org/officeDocument/2006/relationships/image" Target="../media/image23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wmf"/><Relationship Id="rId1" Type="http://schemas.openxmlformats.org/officeDocument/2006/relationships/image" Target="../media/image233.w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wmf"/><Relationship Id="rId1" Type="http://schemas.openxmlformats.org/officeDocument/2006/relationships/image" Target="../media/image233.w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wmf"/><Relationship Id="rId1" Type="http://schemas.openxmlformats.org/officeDocument/2006/relationships/image" Target="../media/image233.w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wmf"/><Relationship Id="rId1" Type="http://schemas.openxmlformats.org/officeDocument/2006/relationships/image" Target="../media/image233.w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wmf"/><Relationship Id="rId1" Type="http://schemas.openxmlformats.org/officeDocument/2006/relationships/image" Target="../media/image233.wmf"/></Relationships>
</file>

<file path=ppt/drawings/_rels/vmlDrawing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wmf"/><Relationship Id="rId1" Type="http://schemas.openxmlformats.org/officeDocument/2006/relationships/image" Target="../media/image233.w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wmf"/><Relationship Id="rId1" Type="http://schemas.openxmlformats.org/officeDocument/2006/relationships/image" Target="../media/image233.wmf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wmf"/><Relationship Id="rId1" Type="http://schemas.openxmlformats.org/officeDocument/2006/relationships/image" Target="../media/image233.wmf"/></Relationships>
</file>

<file path=ppt/drawings/_rels/vmlDrawing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wmf"/><Relationship Id="rId1" Type="http://schemas.openxmlformats.org/officeDocument/2006/relationships/image" Target="../media/image233.w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wmf"/><Relationship Id="rId1" Type="http://schemas.openxmlformats.org/officeDocument/2006/relationships/image" Target="../media/image23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7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wmf"/><Relationship Id="rId1" Type="http://schemas.openxmlformats.org/officeDocument/2006/relationships/image" Target="../media/image233.wmf"/></Relationships>
</file>

<file path=ppt/drawings/_rels/vmlDrawing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wmf"/><Relationship Id="rId1" Type="http://schemas.openxmlformats.org/officeDocument/2006/relationships/image" Target="../media/image233.w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wmf"/><Relationship Id="rId1" Type="http://schemas.openxmlformats.org/officeDocument/2006/relationships/image" Target="../media/image23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defTabSz="966724">
              <a:spcBef>
                <a:spcPct val="0"/>
              </a:spcBef>
              <a:buFontTx/>
              <a:buNone/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6" y="1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algn="r" defTabSz="966724">
              <a:spcBef>
                <a:spcPct val="0"/>
              </a:spcBef>
              <a:buFontTx/>
              <a:buNone/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9" y="4560888"/>
            <a:ext cx="5851525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defTabSz="966724">
              <a:spcBef>
                <a:spcPct val="0"/>
              </a:spcBef>
              <a:buFontTx/>
              <a:buNone/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6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algn="r" defTabSz="966724">
              <a:spcBef>
                <a:spcPct val="0"/>
              </a:spcBef>
              <a:buFontTx/>
              <a:buNone/>
              <a:defRPr sz="1400">
                <a:latin typeface="Arial" charset="0"/>
              </a:defRPr>
            </a:lvl1pPr>
          </a:lstStyle>
          <a:p>
            <a:fld id="{82482577-88EE-495D-AB6F-F21A92D87BF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95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9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44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80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3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78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87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67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62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33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76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84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44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07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86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16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96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9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24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05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28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5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10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831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59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52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845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709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11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14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21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067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45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Noise suppression in highly granular ATLAS calorimeters</a:t>
            </a:r>
          </a:p>
          <a:p>
            <a:pPr lvl="2"/>
            <a:r>
              <a:rPr lang="en-US" dirty="0"/>
              <a:t>Only a fraction of all calorimeter cell signals are from physics objects – exact quantity depends on final state</a:t>
            </a:r>
          </a:p>
          <a:p>
            <a:pPr lvl="2"/>
            <a:r>
              <a:rPr lang="en-US" dirty="0"/>
              <a:t>Adding cells without “true” signal in physics object reconstruction increases signal fluctuations for the  reconstructed object and thus reduces resolution</a:t>
            </a:r>
          </a:p>
          <a:p>
            <a:pPr lvl="2"/>
            <a:r>
              <a:rPr lang="en-US" dirty="0"/>
              <a:t>Need (mostly) signal definition with high efficiency for true signal to survive while irrelevant signals to be suppressed</a:t>
            </a:r>
          </a:p>
          <a:p>
            <a:pPr lvl="1"/>
            <a:r>
              <a:rPr lang="en-US" dirty="0"/>
              <a:t>Local signal scales in non-compensating calorimeters</a:t>
            </a:r>
          </a:p>
          <a:p>
            <a:pPr lvl="2"/>
            <a:r>
              <a:rPr lang="en-US" dirty="0"/>
              <a:t>Classical approach (e.g. </a:t>
            </a:r>
            <a:r>
              <a:rPr lang="en-US" dirty="0" err="1"/>
              <a:t>Tevatron</a:t>
            </a:r>
            <a:r>
              <a:rPr lang="en-US" dirty="0"/>
              <a:t>) – apply all calibrations and corrections to  fully reconstructed objects like particles and jets – leads to large corrections and scales to be applied</a:t>
            </a:r>
          </a:p>
          <a:p>
            <a:pPr lvl="2"/>
            <a:r>
              <a:rPr lang="en-US" dirty="0"/>
              <a:t>Inter-calibration between signals from various calorimeter regions, particle types and particle energies can be typically wrong up to 60% or more – can be a problem for internal </a:t>
            </a:r>
            <a:r>
              <a:rPr lang="en-US" dirty="0" err="1"/>
              <a:t>pT</a:t>
            </a:r>
            <a:r>
              <a:rPr lang="en-US" dirty="0"/>
              <a:t> scales in recursive recombination jet algorithms, jet substructure, and global event quantities like missing transverse energy and event shapes (mostly with respect to resolution and signal stability)</a:t>
            </a:r>
          </a:p>
          <a:p>
            <a:pPr lvl="2"/>
            <a:r>
              <a:rPr lang="en-US" dirty="0"/>
              <a:t>Can be addressed by local calibration not biased with respect to a given physics object type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174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157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496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561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790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475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886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249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139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383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29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67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115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595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05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163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287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432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684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042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0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47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978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02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84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398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366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503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568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901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391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090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93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374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550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900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B86172-5E56-4E20-811E-724A8EC57A13}" type="slidenum">
              <a:rPr lang="en-US"/>
              <a:pPr/>
              <a:t>148</a:t>
            </a:fld>
            <a:endParaRPr lang="en-US"/>
          </a:p>
        </p:txBody>
      </p:sp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817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45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364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061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5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7332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5803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61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883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935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284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003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3636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0489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346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0621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921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399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76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018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0268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7212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050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739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236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8261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4924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361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2577-88EE-495D-AB6F-F21A92D87BFB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56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8" name="Picture 28" descr="ArizonaBann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"/>
          </a:xfrm>
          <a:prstGeom prst="rect">
            <a:avLst/>
          </a:prstGeom>
          <a:noFill/>
        </p:spPr>
      </p:pic>
      <p:pic>
        <p:nvPicPr>
          <p:cNvPr id="5147" name="Picture 27" descr="Tucson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685800"/>
            <a:ext cx="8534400" cy="6172200"/>
          </a:xfrm>
          <a:prstGeom prst="rect">
            <a:avLst/>
          </a:prstGeom>
          <a:noFill/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76300" y="1511300"/>
            <a:ext cx="8001000" cy="579438"/>
          </a:xfrm>
          <a:effectLst>
            <a:outerShdw dist="35921" dir="2700000" algn="ctr" rotWithShape="0">
              <a:schemeClr val="bg1"/>
            </a:outerShdw>
          </a:effectLst>
        </p:spPr>
        <p:txBody>
          <a:bodyPr wrap="square">
            <a:spAutoFit/>
          </a:bodyPr>
          <a:lstStyle>
            <a:lvl1pPr>
              <a:defRPr sz="3200">
                <a:solidFill>
                  <a:schemeClr val="accent2"/>
                </a:solidFill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657600"/>
            <a:ext cx="7315200" cy="396875"/>
          </a:xfrm>
          <a:effectLst>
            <a:outerShdw dist="35921" dir="2700000" algn="ctr" rotWithShape="0">
              <a:srgbClr val="D0EAEC"/>
            </a:outerShdw>
          </a:effectLst>
        </p:spPr>
        <p:txBody>
          <a:bodyPr>
            <a:spAutoFit/>
          </a:bodyPr>
          <a:lstStyle>
            <a:lvl1pPr marL="0" indent="0" algn="ctr">
              <a:buFont typeface="Verdana" pitchFamily="34" charset="0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141" name="Line 21"/>
          <p:cNvSpPr>
            <a:spLocks noChangeShapeType="1"/>
          </p:cNvSpPr>
          <p:nvPr userDrawn="1"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146" name="Line 26"/>
          <p:cNvSpPr>
            <a:spLocks noChangeShapeType="1"/>
          </p:cNvSpPr>
          <p:nvPr userDrawn="1"/>
        </p:nvSpPr>
        <p:spPr bwMode="auto">
          <a:xfrm>
            <a:off x="609600" y="685800"/>
            <a:ext cx="0" cy="6172200"/>
          </a:xfrm>
          <a:prstGeom prst="line">
            <a:avLst/>
          </a:prstGeom>
          <a:noFill/>
          <a:ln w="57150">
            <a:solidFill>
              <a:srgbClr val="333399"/>
            </a:solidFill>
            <a:round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5152" name="Picture 32" descr="Search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05288" y="8083550"/>
            <a:ext cx="209550" cy="209550"/>
          </a:xfrm>
          <a:prstGeom prst="rect">
            <a:avLst/>
          </a:prstGeom>
          <a:noFill/>
        </p:spPr>
      </p:pic>
      <p:pic>
        <p:nvPicPr>
          <p:cNvPr id="11" name="Picture 53" descr="oreach-2008-004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089650"/>
            <a:ext cx="63976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04719" y="5000518"/>
            <a:ext cx="1593849" cy="584411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 rot="16200000">
            <a:off x="-1504065" y="2272401"/>
            <a:ext cx="360829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5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US</a:t>
            </a:r>
            <a:r>
              <a:rPr lang="en-US" sz="1500" b="1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ATLAS </a:t>
            </a:r>
            <a:r>
              <a:rPr lang="en-US" sz="1500" b="1" baseline="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Hadronic</a:t>
            </a:r>
            <a:r>
              <a:rPr lang="en-US" sz="1500" b="1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Final State Forum</a:t>
            </a:r>
          </a:p>
          <a:p>
            <a:pPr>
              <a:buNone/>
            </a:pPr>
            <a:r>
              <a:rPr lang="en-US" sz="1500" b="1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(December 9-13, 2013)</a:t>
            </a:r>
            <a:endParaRPr lang="en-US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0"/>
            <a:ext cx="2152650" cy="6705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6305550" cy="6705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3" descr="oreach-2008-00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9650"/>
            <a:ext cx="63976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0"/>
            <a:ext cx="57912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762000"/>
            <a:ext cx="422910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86300" y="762000"/>
            <a:ext cx="422910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04719" y="5000518"/>
            <a:ext cx="1593849" cy="584411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 rot="16200000">
            <a:off x="-1504065" y="2272401"/>
            <a:ext cx="360829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5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US</a:t>
            </a:r>
            <a:r>
              <a:rPr lang="en-US" sz="1500" b="1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ATLAS </a:t>
            </a:r>
            <a:r>
              <a:rPr lang="en-US" sz="1500" b="1" baseline="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Hadronic</a:t>
            </a:r>
            <a:r>
              <a:rPr lang="en-US" sz="1500" b="1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Final State Forum</a:t>
            </a:r>
          </a:p>
          <a:p>
            <a:pPr>
              <a:buNone/>
            </a:pPr>
            <a:r>
              <a:rPr lang="en-US" sz="1500" b="1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(December 9-13, 2013)</a:t>
            </a:r>
            <a:endParaRPr lang="en-US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3" descr="oreach-2008-00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9650"/>
            <a:ext cx="63976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0"/>
            <a:ext cx="57912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762000"/>
            <a:ext cx="422910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762000"/>
            <a:ext cx="422910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04719" y="5000518"/>
            <a:ext cx="1593849" cy="584411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 rot="16200000">
            <a:off x="-1504065" y="2272401"/>
            <a:ext cx="360829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5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US</a:t>
            </a:r>
            <a:r>
              <a:rPr lang="en-US" sz="1500" b="1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ATLAS </a:t>
            </a:r>
            <a:r>
              <a:rPr lang="en-US" sz="1500" b="1" baseline="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Hadronic</a:t>
            </a:r>
            <a:r>
              <a:rPr lang="en-US" sz="1500" b="1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Final State Forum</a:t>
            </a:r>
          </a:p>
          <a:p>
            <a:pPr>
              <a:buNone/>
            </a:pPr>
            <a:r>
              <a:rPr lang="en-US" sz="1500" b="1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(December 9-13, 2013)</a:t>
            </a:r>
            <a:endParaRPr lang="en-US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3" descr="oreach-2008-00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9650"/>
            <a:ext cx="63976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0"/>
            <a:ext cx="57912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762000"/>
            <a:ext cx="422910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762000"/>
            <a:ext cx="4229100" cy="289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810000"/>
            <a:ext cx="4229100" cy="289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Picture 53" descr="oreach-2008-00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9650"/>
            <a:ext cx="63976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04719" y="5000518"/>
            <a:ext cx="1593849" cy="58441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 rot="16200000">
            <a:off x="-1504065" y="2272401"/>
            <a:ext cx="360829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5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US</a:t>
            </a:r>
            <a:r>
              <a:rPr lang="en-US" sz="1500" b="1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ATLAS </a:t>
            </a:r>
            <a:r>
              <a:rPr lang="en-US" sz="1500" b="1" baseline="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Hadronic</a:t>
            </a:r>
            <a:r>
              <a:rPr lang="en-US" sz="1500" b="1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Final State Forum</a:t>
            </a:r>
          </a:p>
          <a:p>
            <a:pPr>
              <a:buNone/>
            </a:pPr>
            <a:r>
              <a:rPr lang="en-US" sz="1500" b="1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(December 9-13, 2013)</a:t>
            </a:r>
            <a:endParaRPr lang="en-US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3" descr="oreach-2008-00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9650"/>
            <a:ext cx="63976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762000"/>
            <a:ext cx="42291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762000"/>
            <a:ext cx="42291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53" descr="oreach-2008-00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9650"/>
            <a:ext cx="63976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</p:pic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53" descr="oreach-2008-00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9650"/>
            <a:ext cx="63976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04719" y="5000518"/>
            <a:ext cx="1593849" cy="58441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 rot="16200000">
            <a:off x="-1504065" y="2272401"/>
            <a:ext cx="360829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5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US</a:t>
            </a:r>
            <a:r>
              <a:rPr lang="en-US" sz="1500" b="1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ATLAS </a:t>
            </a:r>
            <a:r>
              <a:rPr lang="en-US" sz="1500" b="1" baseline="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Hadronic</a:t>
            </a:r>
            <a:r>
              <a:rPr lang="en-US" sz="1500" b="1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Final State Forum</a:t>
            </a:r>
          </a:p>
          <a:p>
            <a:pPr>
              <a:buNone/>
            </a:pPr>
            <a:r>
              <a:rPr lang="en-US" sz="1500" b="1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(December 9-13, 2013)</a:t>
            </a:r>
            <a:endParaRPr lang="en-US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3" descr="oreach-2008-00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9650"/>
            <a:ext cx="63976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04719" y="5000518"/>
            <a:ext cx="1593849" cy="58441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 rot="16200000">
            <a:off x="-1504065" y="2272401"/>
            <a:ext cx="360829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5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US</a:t>
            </a:r>
            <a:r>
              <a:rPr lang="en-US" sz="1500" b="1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ATLAS </a:t>
            </a:r>
            <a:r>
              <a:rPr lang="en-US" sz="1500" b="1" baseline="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Hadronic</a:t>
            </a:r>
            <a:r>
              <a:rPr lang="en-US" sz="1500" b="1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Final State Forum</a:t>
            </a:r>
          </a:p>
          <a:p>
            <a:pPr>
              <a:buNone/>
            </a:pPr>
            <a:r>
              <a:rPr lang="en-US" sz="1500" b="1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(December 9-13, 2013)</a:t>
            </a:r>
            <a:endParaRPr lang="en-US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53" descr="oreach-2008-00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9650"/>
            <a:ext cx="63976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</p:pic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53" descr="oreach-2008-00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9650"/>
            <a:ext cx="63976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Picture 80" descr="ArizonaBanner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144000" cy="685800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762000"/>
            <a:ext cx="86106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62200" y="0"/>
            <a:ext cx="54864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103" name="Text Box 79"/>
          <p:cNvSpPr txBox="1">
            <a:spLocks noChangeArrowheads="1"/>
          </p:cNvSpPr>
          <p:nvPr/>
        </p:nvSpPr>
        <p:spPr bwMode="auto">
          <a:xfrm>
            <a:off x="0" y="0"/>
            <a:ext cx="609600" cy="6858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buFontTx/>
              <a:buNone/>
            </a:pPr>
            <a:fld id="{1017D88B-CE5A-4F69-AB96-C299EEDE36B6}" type="slidenum">
              <a:rPr lang="en-US" sz="1600" b="1" i="1">
                <a:solidFill>
                  <a:srgbClr val="D0EAEC"/>
                </a:solidFill>
                <a:latin typeface="Calibri" pitchFamily="34" charset="0"/>
              </a:rPr>
              <a:pPr algn="ctr">
                <a:buFontTx/>
                <a:buNone/>
              </a:pPr>
              <a:t>‹#›</a:t>
            </a:fld>
            <a:endParaRPr lang="en-US" sz="1600" b="1" i="1" dirty="0">
              <a:solidFill>
                <a:srgbClr val="D0EAEC"/>
              </a:solidFill>
              <a:latin typeface="Calibri" pitchFamily="34" charset="0"/>
            </a:endParaRPr>
          </a:p>
        </p:txBody>
      </p:sp>
      <p:sp>
        <p:nvSpPr>
          <p:cNvPr id="1106" name="Text Box 82"/>
          <p:cNvSpPr txBox="1">
            <a:spLocks noChangeArrowheads="1"/>
          </p:cNvSpPr>
          <p:nvPr/>
        </p:nvSpPr>
        <p:spPr bwMode="auto">
          <a:xfrm>
            <a:off x="7848453" y="0"/>
            <a:ext cx="1295547" cy="6155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buFontTx/>
              <a:buNone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P. Loch</a:t>
            </a:r>
          </a:p>
          <a:p>
            <a:pPr algn="r">
              <a:buFontTx/>
              <a:buNone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U </a:t>
            </a:r>
            <a:r>
              <a:rPr lang="en-US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of </a:t>
            </a: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Arizona</a:t>
            </a:r>
          </a:p>
          <a:p>
            <a:pPr algn="r">
              <a:buFontTx/>
              <a:buNone/>
            </a:pPr>
            <a:r>
              <a:rPr lang="en-US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December</a:t>
            </a:r>
            <a:r>
              <a:rPr lang="en-US" sz="10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 9/10,2013</a:t>
            </a:r>
            <a:endParaRPr lang="en-US" sz="10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94" name="Line 70"/>
          <p:cNvSpPr>
            <a:spLocks noChangeShapeType="1"/>
          </p:cNvSpPr>
          <p:nvPr/>
        </p:nvSpPr>
        <p:spPr bwMode="auto">
          <a:xfrm>
            <a:off x="609600" y="685800"/>
            <a:ext cx="0" cy="61722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Line 26"/>
          <p:cNvSpPr>
            <a:spLocks noChangeShapeType="1"/>
          </p:cNvSpPr>
          <p:nvPr/>
        </p:nvSpPr>
        <p:spPr bwMode="auto">
          <a:xfrm>
            <a:off x="609600" y="685800"/>
            <a:ext cx="0" cy="6172200"/>
          </a:xfrm>
          <a:prstGeom prst="line">
            <a:avLst/>
          </a:prstGeom>
          <a:noFill/>
          <a:ln w="57150">
            <a:solidFill>
              <a:srgbClr val="333399"/>
            </a:solidFill>
            <a:round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Line 26"/>
          <p:cNvSpPr>
            <a:spLocks noChangeShapeType="1"/>
          </p:cNvSpPr>
          <p:nvPr/>
        </p:nvSpPr>
        <p:spPr bwMode="auto">
          <a:xfrm>
            <a:off x="609600" y="685800"/>
            <a:ext cx="0" cy="6172200"/>
          </a:xfrm>
          <a:prstGeom prst="line">
            <a:avLst/>
          </a:prstGeom>
          <a:noFill/>
          <a:ln w="57150">
            <a:solidFill>
              <a:srgbClr val="333399"/>
            </a:solidFill>
            <a:round/>
            <a:headEnd/>
            <a:tailEnd/>
          </a:ln>
          <a:effectLst>
            <a:outerShdw dist="35921" dir="2700000" algn="ctr" rotWithShape="0">
              <a:schemeClr val="folHlink"/>
            </a:outerShdw>
          </a:effec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/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2400" b="1">
          <a:solidFill>
            <a:srgbClr val="D0EAEC"/>
          </a:solidFill>
          <a:latin typeface="Calibri" pitchFamily="34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400" b="1">
          <a:solidFill>
            <a:srgbClr val="D0EAEC"/>
          </a:solidFill>
          <a:latin typeface="Verdana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2400" b="1">
          <a:solidFill>
            <a:srgbClr val="D0EAEC"/>
          </a:solidFill>
          <a:latin typeface="Verdana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2400" b="1">
          <a:solidFill>
            <a:srgbClr val="D0EAEC"/>
          </a:solidFill>
          <a:latin typeface="Verdana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2400" b="1">
          <a:solidFill>
            <a:srgbClr val="D0EAEC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>
          <a:solidFill>
            <a:srgbClr val="D0EAEC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>
          <a:solidFill>
            <a:srgbClr val="D0EAEC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>
          <a:solidFill>
            <a:srgbClr val="D0EAEC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>
          <a:solidFill>
            <a:srgbClr val="D0EAEC"/>
          </a:solidFill>
          <a:latin typeface="Verdana" pitchFamily="34" charset="0"/>
        </a:defRPr>
      </a:lvl9pPr>
    </p:titleStyle>
    <p:bodyStyle>
      <a:lvl1pPr marL="339725" indent="-339725" algn="l" rtl="0" fontAlgn="base">
        <a:spcBef>
          <a:spcPct val="20000"/>
        </a:spcBef>
        <a:spcAft>
          <a:spcPct val="0"/>
        </a:spcAft>
        <a:buFont typeface="Verdana" pitchFamily="34" charset="0"/>
        <a:buChar char=" "/>
        <a:defRPr sz="24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+mn-ea"/>
          <a:cs typeface="+mn-cs"/>
        </a:defRPr>
      </a:lvl1pPr>
      <a:lvl2pPr marL="796925" indent="-342900" algn="l" rtl="0" fontAlgn="base">
        <a:spcBef>
          <a:spcPct val="20000"/>
        </a:spcBef>
        <a:spcAft>
          <a:spcPct val="0"/>
        </a:spcAft>
        <a:buFont typeface="Verdana" pitchFamily="34" charset="0"/>
        <a:buChar char=" "/>
        <a:defRPr sz="2000">
          <a:solidFill>
            <a:srgbClr val="0066FF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cs typeface="+mn-cs"/>
        </a:defRPr>
      </a:lvl2pPr>
      <a:lvl3pPr marL="1250950" indent="-336550" algn="l" rtl="0" fontAlgn="base">
        <a:spcBef>
          <a:spcPct val="20000"/>
        </a:spcBef>
        <a:spcAft>
          <a:spcPct val="0"/>
        </a:spcAft>
        <a:buFont typeface="Verdana" pitchFamily="34" charset="0"/>
        <a:buChar char=" "/>
        <a:defRPr>
          <a:solidFill>
            <a:srgbClr val="00800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cs typeface="+mn-cs"/>
        </a:defRPr>
      </a:lvl3pPr>
      <a:lvl4pPr marL="1658938" indent="-293688" algn="l" rtl="0" fontAlgn="base">
        <a:spcBef>
          <a:spcPct val="20000"/>
        </a:spcBef>
        <a:spcAft>
          <a:spcPct val="0"/>
        </a:spcAft>
        <a:buFont typeface="Verdana" pitchFamily="34" charset="0"/>
        <a:buChar char=" "/>
        <a:defRPr sz="1600">
          <a:solidFill>
            <a:schemeClr val="tx1"/>
          </a:solidFill>
          <a:latin typeface="Calibri" pitchFamily="34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omic Sans MS" pitchFamily="66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omic Sans MS" pitchFamily="66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omic Sans MS" pitchFamily="66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omic Sans MS" pitchFamily="66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omic Sans MS" pitchFamily="66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5.png"/><Relationship Id="rId5" Type="http://schemas.openxmlformats.org/officeDocument/2006/relationships/oleObject" Target="../embeddings/oleObject34.bin"/><Relationship Id="rId4" Type="http://schemas.openxmlformats.org/officeDocument/2006/relationships/image" Target="../media/image109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notesSlide" Target="../notesSlides/notesSlide25.xml"/><Relationship Id="rId7" Type="http://schemas.openxmlformats.org/officeDocument/2006/relationships/hyperlink" Target="http://www.slac.stanford.edu/spires/find/hep/www?AUTHOR=&amp;TITLE=&amp;C=&amp;REPORT-NUM=&amp;AFFILIATION=&amp;cn=&amp;k=&amp;cc=&amp;eprint=&amp;eprint=&amp;topcit=&amp;url=&amp;J=NUIMA,+&amp;*=140,441&amp;ps=p&amp;DATE=&amp;*=&amp;FORMAT=WWW&amp;SEQUENCE=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5.png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110.png"/><Relationship Id="rId4" Type="http://schemas.openxmlformats.org/officeDocument/2006/relationships/image" Target="../media/image112.png"/><Relationship Id="rId9" Type="http://schemas.openxmlformats.org/officeDocument/2006/relationships/image" Target="../media/image111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1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11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38.bin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notesSlide" Target="../notesSlides/notesSlide32.xml"/><Relationship Id="rId7" Type="http://schemas.openxmlformats.org/officeDocument/2006/relationships/hyperlink" Target="http://pdg.lbl.gov/2009/html/authors_2009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2.jpeg"/><Relationship Id="rId5" Type="http://schemas.openxmlformats.org/officeDocument/2006/relationships/image" Target="../media/image120.w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121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1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125.jpeg"/><Relationship Id="rId9" Type="http://schemas.openxmlformats.org/officeDocument/2006/relationships/image" Target="../media/image12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3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129.emf"/><Relationship Id="rId4" Type="http://schemas.openxmlformats.org/officeDocument/2006/relationships/oleObject" Target="../embeddings/oleObject44.bin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1.w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3" Type="http://schemas.openxmlformats.org/officeDocument/2006/relationships/notesSlide" Target="../notesSlides/notesSlide38.xml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135.jpe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13" Type="http://schemas.openxmlformats.org/officeDocument/2006/relationships/oleObject" Target="../embeddings/oleObject52.bin"/><Relationship Id="rId3" Type="http://schemas.openxmlformats.org/officeDocument/2006/relationships/notesSlide" Target="../notesSlides/notesSlide39.xml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1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36.w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0" Type="http://schemas.openxmlformats.org/officeDocument/2006/relationships/image" Target="../media/image138.wmf"/><Relationship Id="rId4" Type="http://schemas.openxmlformats.org/officeDocument/2006/relationships/image" Target="../media/image135.jpeg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134.w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13" Type="http://schemas.openxmlformats.org/officeDocument/2006/relationships/oleObject" Target="../embeddings/oleObject57.bin"/><Relationship Id="rId3" Type="http://schemas.openxmlformats.org/officeDocument/2006/relationships/notesSlide" Target="../notesSlides/notesSlide40.xml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14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4.wmf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40.wmf"/><Relationship Id="rId11" Type="http://schemas.openxmlformats.org/officeDocument/2006/relationships/oleObject" Target="../embeddings/oleObject56.bin"/><Relationship Id="rId5" Type="http://schemas.openxmlformats.org/officeDocument/2006/relationships/oleObject" Target="../embeddings/oleObject53.bin"/><Relationship Id="rId15" Type="http://schemas.openxmlformats.org/officeDocument/2006/relationships/oleObject" Target="../embeddings/oleObject58.bin"/><Relationship Id="rId10" Type="http://schemas.openxmlformats.org/officeDocument/2006/relationships/image" Target="../media/image141.wmf"/><Relationship Id="rId4" Type="http://schemas.openxmlformats.org/officeDocument/2006/relationships/image" Target="../media/image144.jpeg"/><Relationship Id="rId9" Type="http://schemas.openxmlformats.org/officeDocument/2006/relationships/oleObject" Target="../embeddings/oleObject55.bin"/><Relationship Id="rId14" Type="http://schemas.openxmlformats.org/officeDocument/2006/relationships/image" Target="../media/image143.w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13" Type="http://schemas.openxmlformats.org/officeDocument/2006/relationships/oleObject" Target="../embeddings/oleObject63.bin"/><Relationship Id="rId3" Type="http://schemas.openxmlformats.org/officeDocument/2006/relationships/notesSlide" Target="../notesSlides/notesSlide41.xml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1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45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146.wmf"/><Relationship Id="rId4" Type="http://schemas.openxmlformats.org/officeDocument/2006/relationships/image" Target="../media/image147.jpeg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134.w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13" Type="http://schemas.openxmlformats.org/officeDocument/2006/relationships/oleObject" Target="../embeddings/oleObject68.bin"/><Relationship Id="rId3" Type="http://schemas.openxmlformats.org/officeDocument/2006/relationships/notesSlide" Target="../notesSlides/notesSlide42.xml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1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48.wmf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4.bin"/><Relationship Id="rId10" Type="http://schemas.openxmlformats.org/officeDocument/2006/relationships/image" Target="../media/image149.wmf"/><Relationship Id="rId4" Type="http://schemas.openxmlformats.org/officeDocument/2006/relationships/image" Target="../media/image150.jpeg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134.w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13" Type="http://schemas.openxmlformats.org/officeDocument/2006/relationships/oleObject" Target="../embeddings/oleObject73.bin"/><Relationship Id="rId3" Type="http://schemas.openxmlformats.org/officeDocument/2006/relationships/notesSlide" Target="../notesSlides/notesSlide43.xml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14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4.wmf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51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5" Type="http://schemas.openxmlformats.org/officeDocument/2006/relationships/oleObject" Target="../embeddings/oleObject74.bin"/><Relationship Id="rId10" Type="http://schemas.openxmlformats.org/officeDocument/2006/relationships/image" Target="../media/image152.wmf"/><Relationship Id="rId4" Type="http://schemas.openxmlformats.org/officeDocument/2006/relationships/image" Target="../media/image154.jpeg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153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wmf"/><Relationship Id="rId3" Type="http://schemas.openxmlformats.org/officeDocument/2006/relationships/notesSlide" Target="../notesSlides/notesSlide44.xml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1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55.w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157.wmf"/><Relationship Id="rId4" Type="http://schemas.openxmlformats.org/officeDocument/2006/relationships/image" Target="../media/image158.png"/><Relationship Id="rId9" Type="http://schemas.openxmlformats.org/officeDocument/2006/relationships/oleObject" Target="../embeddings/oleObject77.bin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3" Type="http://schemas.openxmlformats.org/officeDocument/2006/relationships/notesSlide" Target="../notesSlides/notesSlide45.xml"/><Relationship Id="rId7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59.wmf"/><Relationship Id="rId5" Type="http://schemas.openxmlformats.org/officeDocument/2006/relationships/oleObject" Target="../embeddings/oleObject79.bin"/><Relationship Id="rId4" Type="http://schemas.openxmlformats.org/officeDocument/2006/relationships/chart" Target="../charts/chart1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3" Type="http://schemas.openxmlformats.org/officeDocument/2006/relationships/notesSlide" Target="../notesSlides/notesSlide46.xml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61.wmf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163.wmf"/><Relationship Id="rId4" Type="http://schemas.openxmlformats.org/officeDocument/2006/relationships/image" Target="../media/image164.jpeg"/><Relationship Id="rId9" Type="http://schemas.openxmlformats.org/officeDocument/2006/relationships/oleObject" Target="../embeddings/oleObject83.bin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3" Type="http://schemas.openxmlformats.org/officeDocument/2006/relationships/notesSlide" Target="../notesSlides/notesSlide47.xml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1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65.wmf"/><Relationship Id="rId11" Type="http://schemas.openxmlformats.org/officeDocument/2006/relationships/oleObject" Target="../embeddings/oleObject87.bin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163.wmf"/><Relationship Id="rId4" Type="http://schemas.openxmlformats.org/officeDocument/2006/relationships/image" Target="../media/image167.jpeg"/><Relationship Id="rId9" Type="http://schemas.openxmlformats.org/officeDocument/2006/relationships/oleObject" Target="../embeddings/oleObject86.bin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13" Type="http://schemas.openxmlformats.org/officeDocument/2006/relationships/oleObject" Target="../embeddings/oleObject92.bin"/><Relationship Id="rId3" Type="http://schemas.openxmlformats.org/officeDocument/2006/relationships/notesSlide" Target="../notesSlides/notesSlide48.xml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1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68.wmf"/><Relationship Id="rId11" Type="http://schemas.openxmlformats.org/officeDocument/2006/relationships/oleObject" Target="../embeddings/oleObject91.bin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163.wmf"/><Relationship Id="rId4" Type="http://schemas.openxmlformats.org/officeDocument/2006/relationships/image" Target="../media/image170.jpeg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169.w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13" Type="http://schemas.openxmlformats.org/officeDocument/2006/relationships/oleObject" Target="../embeddings/oleObject97.bin"/><Relationship Id="rId3" Type="http://schemas.openxmlformats.org/officeDocument/2006/relationships/notesSlide" Target="../notesSlides/notesSlide49.xml"/><Relationship Id="rId7" Type="http://schemas.openxmlformats.org/officeDocument/2006/relationships/oleObject" Target="../embeddings/oleObject94.bin"/><Relationship Id="rId12" Type="http://schemas.openxmlformats.org/officeDocument/2006/relationships/image" Target="../media/image17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5.wmf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71.wmf"/><Relationship Id="rId11" Type="http://schemas.openxmlformats.org/officeDocument/2006/relationships/oleObject" Target="../embeddings/oleObject96.bin"/><Relationship Id="rId5" Type="http://schemas.openxmlformats.org/officeDocument/2006/relationships/oleObject" Target="../embeddings/oleObject93.bin"/><Relationship Id="rId15" Type="http://schemas.openxmlformats.org/officeDocument/2006/relationships/oleObject" Target="../embeddings/oleObject98.bin"/><Relationship Id="rId10" Type="http://schemas.openxmlformats.org/officeDocument/2006/relationships/image" Target="../media/image172.wmf"/><Relationship Id="rId4" Type="http://schemas.openxmlformats.org/officeDocument/2006/relationships/image" Target="../media/image176.jpeg"/><Relationship Id="rId9" Type="http://schemas.openxmlformats.org/officeDocument/2006/relationships/oleObject" Target="../embeddings/oleObject95.bin"/><Relationship Id="rId14" Type="http://schemas.openxmlformats.org/officeDocument/2006/relationships/image" Target="../media/image174.w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177.wmf"/><Relationship Id="rId4" Type="http://schemas.openxmlformats.org/officeDocument/2006/relationships/oleObject" Target="../embeddings/oleObject99.bin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17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100.bin"/><Relationship Id="rId5" Type="http://schemas.openxmlformats.org/officeDocument/2006/relationships/image" Target="../media/image131.wmf"/><Relationship Id="rId4" Type="http://schemas.openxmlformats.org/officeDocument/2006/relationships/image" Target="../media/image180.wmf"/><Relationship Id="rId9" Type="http://schemas.openxmlformats.org/officeDocument/2006/relationships/image" Target="../media/image179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1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102.bin"/><Relationship Id="rId11" Type="http://schemas.openxmlformats.org/officeDocument/2006/relationships/image" Target="../media/image183.wmf"/><Relationship Id="rId5" Type="http://schemas.openxmlformats.org/officeDocument/2006/relationships/image" Target="../media/image110.png"/><Relationship Id="rId10" Type="http://schemas.openxmlformats.org/officeDocument/2006/relationships/oleObject" Target="../embeddings/oleObject104.bin"/><Relationship Id="rId4" Type="http://schemas.openxmlformats.org/officeDocument/2006/relationships/image" Target="../media/image184.wmf"/><Relationship Id="rId9" Type="http://schemas.openxmlformats.org/officeDocument/2006/relationships/image" Target="../media/image182.w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w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186.wmf"/><Relationship Id="rId4" Type="http://schemas.openxmlformats.org/officeDocument/2006/relationships/oleObject" Target="../embeddings/oleObject105.bin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3" Type="http://schemas.openxmlformats.org/officeDocument/2006/relationships/notesSlide" Target="../notesSlides/notesSlide57.xml"/><Relationship Id="rId7" Type="http://schemas.openxmlformats.org/officeDocument/2006/relationships/oleObject" Target="../embeddings/oleObject10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87.wmf"/><Relationship Id="rId5" Type="http://schemas.openxmlformats.org/officeDocument/2006/relationships/oleObject" Target="../embeddings/oleObject106.bin"/><Relationship Id="rId10" Type="http://schemas.openxmlformats.org/officeDocument/2006/relationships/image" Target="../media/image189.wmf"/><Relationship Id="rId4" Type="http://schemas.openxmlformats.org/officeDocument/2006/relationships/image" Target="../media/image190.wmf"/><Relationship Id="rId9" Type="http://schemas.openxmlformats.org/officeDocument/2006/relationships/oleObject" Target="../embeddings/oleObject108.bin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191.wmf"/><Relationship Id="rId4" Type="http://schemas.openxmlformats.org/officeDocument/2006/relationships/oleObject" Target="../embeddings/oleObject109.bin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2.bin"/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19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111.bin"/><Relationship Id="rId5" Type="http://schemas.openxmlformats.org/officeDocument/2006/relationships/image" Target="../media/image194.wmf"/><Relationship Id="rId4" Type="http://schemas.openxmlformats.org/officeDocument/2006/relationships/oleObject" Target="../embeddings/oleObject110.bin"/><Relationship Id="rId9" Type="http://schemas.openxmlformats.org/officeDocument/2006/relationships/image" Target="../media/image196.w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5.bin"/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1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114.bin"/><Relationship Id="rId11" Type="http://schemas.openxmlformats.org/officeDocument/2006/relationships/image" Target="../media/image201.png"/><Relationship Id="rId5" Type="http://schemas.openxmlformats.org/officeDocument/2006/relationships/image" Target="../media/image197.wmf"/><Relationship Id="rId10" Type="http://schemas.openxmlformats.org/officeDocument/2006/relationships/image" Target="../media/image200.png"/><Relationship Id="rId4" Type="http://schemas.openxmlformats.org/officeDocument/2006/relationships/oleObject" Target="../embeddings/oleObject113.bin"/><Relationship Id="rId9" Type="http://schemas.openxmlformats.org/officeDocument/2006/relationships/image" Target="../media/image199.w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wmf"/><Relationship Id="rId3" Type="http://schemas.openxmlformats.org/officeDocument/2006/relationships/notesSlide" Target="../notesSlides/notesSlide63.xml"/><Relationship Id="rId7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2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207.png"/><Relationship Id="rId5" Type="http://schemas.openxmlformats.org/officeDocument/2006/relationships/image" Target="../media/image206.wmf"/><Relationship Id="rId4" Type="http://schemas.openxmlformats.org/officeDocument/2006/relationships/oleObject" Target="../embeddings/oleObject117.bin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notesSlide" Target="../notesSlides/notesSlide67.xml"/><Relationship Id="rId7" Type="http://schemas.openxmlformats.org/officeDocument/2006/relationships/image" Target="../media/image2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211.wmf"/><Relationship Id="rId5" Type="http://schemas.openxmlformats.org/officeDocument/2006/relationships/image" Target="../media/image209.wmf"/><Relationship Id="rId10" Type="http://schemas.openxmlformats.org/officeDocument/2006/relationships/image" Target="../media/image210.wmf"/><Relationship Id="rId4" Type="http://schemas.openxmlformats.org/officeDocument/2006/relationships/oleObject" Target="../embeddings/oleObject118.bin"/><Relationship Id="rId9" Type="http://schemas.openxmlformats.org/officeDocument/2006/relationships/oleObject" Target="../embeddings/oleObject119.bin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w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w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7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wmf"/><Relationship Id="rId3" Type="http://schemas.openxmlformats.org/officeDocument/2006/relationships/notesSlide" Target="../notesSlides/notesSlide75.xml"/><Relationship Id="rId7" Type="http://schemas.openxmlformats.org/officeDocument/2006/relationships/oleObject" Target="../embeddings/oleObject120.bin"/><Relationship Id="rId12" Type="http://schemas.openxmlformats.org/officeDocument/2006/relationships/image" Target="../media/image2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223.wmf"/><Relationship Id="rId11" Type="http://schemas.openxmlformats.org/officeDocument/2006/relationships/oleObject" Target="../embeddings/oleObject122.bin"/><Relationship Id="rId5" Type="http://schemas.openxmlformats.org/officeDocument/2006/relationships/image" Target="../media/image222.wmf"/><Relationship Id="rId10" Type="http://schemas.openxmlformats.org/officeDocument/2006/relationships/image" Target="../media/image219.wmf"/><Relationship Id="rId4" Type="http://schemas.openxmlformats.org/officeDocument/2006/relationships/image" Target="../media/image221.wmf"/><Relationship Id="rId9" Type="http://schemas.openxmlformats.org/officeDocument/2006/relationships/oleObject" Target="../embeddings/oleObject121.bin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3.bin"/><Relationship Id="rId3" Type="http://schemas.openxmlformats.org/officeDocument/2006/relationships/notesSlide" Target="../notesSlides/notesSlide76.xml"/><Relationship Id="rId7" Type="http://schemas.openxmlformats.org/officeDocument/2006/relationships/image" Target="../media/image2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28.wmf"/><Relationship Id="rId11" Type="http://schemas.openxmlformats.org/officeDocument/2006/relationships/image" Target="../media/image225.wmf"/><Relationship Id="rId5" Type="http://schemas.openxmlformats.org/officeDocument/2006/relationships/image" Target="../media/image227.wmf"/><Relationship Id="rId10" Type="http://schemas.openxmlformats.org/officeDocument/2006/relationships/oleObject" Target="../embeddings/oleObject124.bin"/><Relationship Id="rId4" Type="http://schemas.openxmlformats.org/officeDocument/2006/relationships/image" Target="../media/image226.wmf"/><Relationship Id="rId9" Type="http://schemas.openxmlformats.org/officeDocument/2006/relationships/image" Target="../media/image224.w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w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31.wmf"/><Relationship Id="rId5" Type="http://schemas.openxmlformats.org/officeDocument/2006/relationships/image" Target="../media/image230.wmf"/><Relationship Id="rId4" Type="http://schemas.openxmlformats.org/officeDocument/2006/relationships/oleObject" Target="../embeddings/oleObject125.bin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notesSlide" Target="../notesSlides/notesSlide80.xml"/><Relationship Id="rId7" Type="http://schemas.openxmlformats.org/officeDocument/2006/relationships/image" Target="../media/image23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127.bin"/><Relationship Id="rId5" Type="http://schemas.openxmlformats.org/officeDocument/2006/relationships/image" Target="../media/image230.wmf"/><Relationship Id="rId4" Type="http://schemas.openxmlformats.org/officeDocument/2006/relationships/oleObject" Target="../embeddings/oleObject126.bin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1.w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3" Type="http://schemas.openxmlformats.org/officeDocument/2006/relationships/notesSlide" Target="../notesSlides/notesSlide83.xml"/><Relationship Id="rId7" Type="http://schemas.openxmlformats.org/officeDocument/2006/relationships/oleObject" Target="../embeddings/oleObject12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128.bin"/><Relationship Id="rId4" Type="http://schemas.openxmlformats.org/officeDocument/2006/relationships/image" Target="../media/image23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3" Type="http://schemas.openxmlformats.org/officeDocument/2006/relationships/notesSlide" Target="../notesSlides/notesSlide84.xml"/><Relationship Id="rId7" Type="http://schemas.openxmlformats.org/officeDocument/2006/relationships/oleObject" Target="../embeddings/oleObject13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130.bin"/><Relationship Id="rId4" Type="http://schemas.openxmlformats.org/officeDocument/2006/relationships/image" Target="../media/image236.jpe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3" Type="http://schemas.openxmlformats.org/officeDocument/2006/relationships/notesSlide" Target="../notesSlides/notesSlide85.xml"/><Relationship Id="rId7" Type="http://schemas.openxmlformats.org/officeDocument/2006/relationships/oleObject" Target="../embeddings/oleObject13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132.bin"/><Relationship Id="rId4" Type="http://schemas.openxmlformats.org/officeDocument/2006/relationships/image" Target="../media/image237.jpe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3" Type="http://schemas.openxmlformats.org/officeDocument/2006/relationships/notesSlide" Target="../notesSlides/notesSlide86.xml"/><Relationship Id="rId7" Type="http://schemas.openxmlformats.org/officeDocument/2006/relationships/oleObject" Target="../embeddings/oleObject13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134.bin"/><Relationship Id="rId4" Type="http://schemas.openxmlformats.org/officeDocument/2006/relationships/image" Target="../media/image238.jpe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3" Type="http://schemas.openxmlformats.org/officeDocument/2006/relationships/notesSlide" Target="../notesSlides/notesSlide87.xml"/><Relationship Id="rId7" Type="http://schemas.openxmlformats.org/officeDocument/2006/relationships/oleObject" Target="../embeddings/oleObject13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136.bin"/><Relationship Id="rId4" Type="http://schemas.openxmlformats.org/officeDocument/2006/relationships/image" Target="../media/image239.jpe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3" Type="http://schemas.openxmlformats.org/officeDocument/2006/relationships/notesSlide" Target="../notesSlides/notesSlide88.xml"/><Relationship Id="rId7" Type="http://schemas.openxmlformats.org/officeDocument/2006/relationships/oleObject" Target="../embeddings/oleObject13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138.bin"/><Relationship Id="rId4" Type="http://schemas.openxmlformats.org/officeDocument/2006/relationships/image" Target="../media/image240.jpe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3" Type="http://schemas.openxmlformats.org/officeDocument/2006/relationships/notesSlide" Target="../notesSlides/notesSlide89.xml"/><Relationship Id="rId7" Type="http://schemas.openxmlformats.org/officeDocument/2006/relationships/oleObject" Target="../embeddings/oleObject14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140.bin"/><Relationship Id="rId4" Type="http://schemas.openxmlformats.org/officeDocument/2006/relationships/image" Target="../media/image241.jpe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3" Type="http://schemas.openxmlformats.org/officeDocument/2006/relationships/notesSlide" Target="../notesSlides/notesSlide90.xml"/><Relationship Id="rId7" Type="http://schemas.openxmlformats.org/officeDocument/2006/relationships/oleObject" Target="../embeddings/oleObject14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242.jpe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3" Type="http://schemas.openxmlformats.org/officeDocument/2006/relationships/notesSlide" Target="../notesSlides/notesSlide91.xml"/><Relationship Id="rId7" Type="http://schemas.openxmlformats.org/officeDocument/2006/relationships/oleObject" Target="../embeddings/oleObject14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144.bin"/><Relationship Id="rId4" Type="http://schemas.openxmlformats.org/officeDocument/2006/relationships/image" Target="../media/image242.jpe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3" Type="http://schemas.openxmlformats.org/officeDocument/2006/relationships/notesSlide" Target="../notesSlides/notesSlide92.xml"/><Relationship Id="rId7" Type="http://schemas.openxmlformats.org/officeDocument/2006/relationships/oleObject" Target="../embeddings/oleObject14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146.bin"/><Relationship Id="rId4" Type="http://schemas.openxmlformats.org/officeDocument/2006/relationships/image" Target="../media/image243.jpe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3" Type="http://schemas.openxmlformats.org/officeDocument/2006/relationships/notesSlide" Target="../notesSlides/notesSlide93.xml"/><Relationship Id="rId7" Type="http://schemas.openxmlformats.org/officeDocument/2006/relationships/oleObject" Target="../embeddings/oleObject14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148.bin"/><Relationship Id="rId4" Type="http://schemas.openxmlformats.org/officeDocument/2006/relationships/image" Target="../media/image24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3" Type="http://schemas.openxmlformats.org/officeDocument/2006/relationships/notesSlide" Target="../notesSlides/notesSlide94.xml"/><Relationship Id="rId7" Type="http://schemas.openxmlformats.org/officeDocument/2006/relationships/oleObject" Target="../embeddings/oleObject15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150.bin"/><Relationship Id="rId4" Type="http://schemas.openxmlformats.org/officeDocument/2006/relationships/image" Target="../media/image245.jpe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3" Type="http://schemas.openxmlformats.org/officeDocument/2006/relationships/notesSlide" Target="../notesSlides/notesSlide95.xml"/><Relationship Id="rId7" Type="http://schemas.openxmlformats.org/officeDocument/2006/relationships/oleObject" Target="../embeddings/oleObject15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152.bin"/><Relationship Id="rId4" Type="http://schemas.openxmlformats.org/officeDocument/2006/relationships/image" Target="../media/image246.jpe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3" Type="http://schemas.openxmlformats.org/officeDocument/2006/relationships/notesSlide" Target="../notesSlides/notesSlide96.xml"/><Relationship Id="rId7" Type="http://schemas.openxmlformats.org/officeDocument/2006/relationships/oleObject" Target="../embeddings/oleObject15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154.bin"/><Relationship Id="rId4" Type="http://schemas.openxmlformats.org/officeDocument/2006/relationships/image" Target="../media/image247.jpe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3" Type="http://schemas.openxmlformats.org/officeDocument/2006/relationships/notesSlide" Target="../notesSlides/notesSlide97.xml"/><Relationship Id="rId7" Type="http://schemas.openxmlformats.org/officeDocument/2006/relationships/oleObject" Target="../embeddings/oleObject15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156.bin"/><Relationship Id="rId4" Type="http://schemas.openxmlformats.org/officeDocument/2006/relationships/image" Target="../media/image248.jpe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3" Type="http://schemas.openxmlformats.org/officeDocument/2006/relationships/notesSlide" Target="../notesSlides/notesSlide98.xml"/><Relationship Id="rId7" Type="http://schemas.openxmlformats.org/officeDocument/2006/relationships/oleObject" Target="../embeddings/oleObject15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24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4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5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2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2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65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65.w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74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4.png"/><Relationship Id="rId5" Type="http://schemas.openxmlformats.org/officeDocument/2006/relationships/image" Target="../media/image75.wmf"/><Relationship Id="rId4" Type="http://schemas.openxmlformats.org/officeDocument/2006/relationships/oleObject" Target="../embeddings/oleObject1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image" Target="../media/image89.png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91.wmf"/><Relationship Id="rId4" Type="http://schemas.openxmlformats.org/officeDocument/2006/relationships/oleObject" Target="../embeddings/oleObject15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91.wmf"/><Relationship Id="rId4" Type="http://schemas.openxmlformats.org/officeDocument/2006/relationships/oleObject" Target="../embeddings/oleObject17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91.wmf"/><Relationship Id="rId4" Type="http://schemas.openxmlformats.org/officeDocument/2006/relationships/oleObject" Target="../embeddings/oleObject1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91.wmf"/><Relationship Id="rId10" Type="http://schemas.openxmlformats.org/officeDocument/2006/relationships/image" Target="../media/image94.wmf"/><Relationship Id="rId4" Type="http://schemas.openxmlformats.org/officeDocument/2006/relationships/oleObject" Target="../embeddings/oleObject21.bin"/><Relationship Id="rId9" Type="http://schemas.openxmlformats.org/officeDocument/2006/relationships/oleObject" Target="../embeddings/oleObject23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6.png"/><Relationship Id="rId5" Type="http://schemas.openxmlformats.org/officeDocument/2006/relationships/image" Target="../media/image91.wmf"/><Relationship Id="rId4" Type="http://schemas.openxmlformats.org/officeDocument/2006/relationships/oleObject" Target="../embeddings/oleObject24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100.wmf"/><Relationship Id="rId4" Type="http://schemas.openxmlformats.org/officeDocument/2006/relationships/image" Target="../media/image101.png"/><Relationship Id="rId9" Type="http://schemas.openxmlformats.org/officeDocument/2006/relationships/oleObject" Target="../embeddings/oleObject27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02.png"/><Relationship Id="rId4" Type="http://schemas.openxmlformats.org/officeDocument/2006/relationships/oleObject" Target="../embeddings/oleObject28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10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://pdg.lbl.gov/2009/html/authors_2009.html" TargetMode="External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0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105.png"/><Relationship Id="rId4" Type="http://schemas.openxmlformats.org/officeDocument/2006/relationships/oleObject" Target="../embeddings/oleObject30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notesSlide" Target="../notesSlides/notesSlide23.xml"/><Relationship Id="rId7" Type="http://schemas.openxmlformats.org/officeDocument/2006/relationships/hyperlink" Target="http://pdg.lbl.gov/2009/html/authors_2009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8.jpeg"/><Relationship Id="rId5" Type="http://schemas.openxmlformats.org/officeDocument/2006/relationships/image" Target="../media/image105.png"/><Relationship Id="rId4" Type="http://schemas.openxmlformats.org/officeDocument/2006/relationships/oleObject" Target="../embeddings/oleObject32.bin"/><Relationship Id="rId9" Type="http://schemas.openxmlformats.org/officeDocument/2006/relationships/image" Target="../media/image10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/>
          <p:cNvSpPr/>
          <p:nvPr/>
        </p:nvSpPr>
        <p:spPr bwMode="auto">
          <a:xfrm>
            <a:off x="667512" y="762000"/>
            <a:ext cx="8476488" cy="60960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921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76300" y="1402140"/>
            <a:ext cx="8001000" cy="1569660"/>
          </a:xfrm>
        </p:spPr>
        <p:txBody>
          <a:bodyPr/>
          <a:lstStyle/>
          <a:p>
            <a:r>
              <a:rPr lang="en-US" dirty="0" smtClean="0"/>
              <a:t>Topological Cell Signal Clustering in the ATLAS Calorimeters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(An Introduction)</a:t>
            </a:r>
            <a:endParaRPr lang="en-US" dirty="0"/>
          </a:p>
        </p:txBody>
      </p:sp>
      <p:sp>
        <p:nvSpPr>
          <p:cNvPr id="921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237517"/>
            <a:ext cx="7315200" cy="3354765"/>
          </a:xfrm>
        </p:spPr>
        <p:txBody>
          <a:bodyPr/>
          <a:lstStyle/>
          <a:p>
            <a:r>
              <a:rPr lang="en-US" dirty="0"/>
              <a:t>Peter Loch</a:t>
            </a:r>
          </a:p>
          <a:p>
            <a:r>
              <a:rPr lang="en-US" dirty="0"/>
              <a:t>University of Arizona</a:t>
            </a:r>
          </a:p>
          <a:p>
            <a:r>
              <a:rPr lang="en-US" dirty="0"/>
              <a:t>Tucson, Arizona</a:t>
            </a:r>
          </a:p>
          <a:p>
            <a:r>
              <a:rPr lang="en-US" dirty="0" smtClean="0"/>
              <a:t>USA</a:t>
            </a:r>
          </a:p>
          <a:p>
            <a:r>
              <a:rPr lang="en-US" sz="1600" dirty="0" smtClean="0"/>
              <a:t>with a lot of input from  </a:t>
            </a:r>
          </a:p>
          <a:p>
            <a:r>
              <a:rPr lang="en-US" dirty="0" smtClean="0"/>
              <a:t>Sven </a:t>
            </a:r>
            <a:r>
              <a:rPr lang="en-US" dirty="0" err="1" smtClean="0"/>
              <a:t>Menke</a:t>
            </a:r>
            <a:endParaRPr lang="en-US" dirty="0" smtClean="0"/>
          </a:p>
          <a:p>
            <a:r>
              <a:rPr lang="en-US" dirty="0" smtClean="0"/>
              <a:t>Max Planck </a:t>
            </a:r>
            <a:r>
              <a:rPr lang="en-US" dirty="0" err="1" smtClean="0"/>
              <a:t>Institut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Physik</a:t>
            </a:r>
            <a:r>
              <a:rPr lang="en-US" dirty="0" smtClean="0"/>
              <a:t> (MPI)</a:t>
            </a:r>
          </a:p>
          <a:p>
            <a:r>
              <a:rPr lang="en-US" dirty="0" smtClean="0"/>
              <a:t>Munich</a:t>
            </a:r>
          </a:p>
          <a:p>
            <a:r>
              <a:rPr lang="en-US" dirty="0" smtClean="0"/>
              <a:t>Germany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762000"/>
            <a:ext cx="8382000" cy="5943600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 cell with most significant seed over primary threshold </a:t>
            </a:r>
            <a:r>
              <a:rPr lang="en-US" i="1" dirty="0" smtClean="0"/>
              <a:t>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Collect all cells with significance above basic threshold </a:t>
            </a:r>
            <a:r>
              <a:rPr lang="en-US" i="1" dirty="0" smtClean="0"/>
              <a:t>P</a:t>
            </a:r>
          </a:p>
          <a:p>
            <a:pPr marL="914400" lvl="1" indent="-457200"/>
            <a:r>
              <a:rPr lang="en-US" dirty="0" smtClean="0"/>
              <a:t>Consider </a:t>
            </a:r>
            <a:r>
              <a:rPr lang="en-US" dirty="0" err="1" smtClean="0"/>
              <a:t>neighbours</a:t>
            </a:r>
            <a:r>
              <a:rPr lang="en-US" dirty="0" smtClean="0"/>
              <a:t> in three dimensions</a:t>
            </a:r>
          </a:p>
          <a:p>
            <a:pPr marL="1368425" lvl="2" indent="-457200"/>
            <a:r>
              <a:rPr lang="en-US" dirty="0" smtClean="0"/>
              <a:t>Defined by (partly) shared area, (partly) shared edge, or shared corner point</a:t>
            </a:r>
          </a:p>
          <a:p>
            <a:pPr marL="1368425" lvl="2" indent="-457200"/>
            <a:r>
              <a:rPr lang="en-US" dirty="0" smtClean="0"/>
              <a:t>E.g., 26 </a:t>
            </a:r>
            <a:r>
              <a:rPr lang="en-US" dirty="0" err="1" smtClean="0"/>
              <a:t>neighbours</a:t>
            </a:r>
            <a:r>
              <a:rPr lang="en-US" dirty="0" smtClean="0"/>
              <a:t> for perfectly cubed volumes of equal size</a:t>
            </a:r>
          </a:p>
          <a:p>
            <a:pPr marL="914400" lvl="1" indent="-457200"/>
            <a:r>
              <a:rPr lang="en-US" dirty="0" err="1" smtClean="0"/>
              <a:t>Neighbours</a:t>
            </a:r>
            <a:r>
              <a:rPr lang="en-US" dirty="0" smtClean="0"/>
              <a:t> can be in other calorimeter regions or even other calorimeter sub-systems</a:t>
            </a:r>
          </a:p>
          <a:p>
            <a:pPr marL="1368425" lvl="2" indent="-457200"/>
            <a:r>
              <a:rPr lang="en-US" dirty="0" smtClean="0"/>
              <a:t>Granularity change to be considered in </a:t>
            </a:r>
            <a:r>
              <a:rPr lang="en-US" dirty="0" err="1" smtClean="0"/>
              <a:t>neighbouring</a:t>
            </a:r>
            <a:r>
              <a:rPr lang="en-US" dirty="0" smtClean="0"/>
              <a:t> definition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all cells </a:t>
            </a:r>
            <a:r>
              <a:rPr lang="en-US" dirty="0" err="1" smtClean="0"/>
              <a:t>neighbouring</a:t>
            </a:r>
            <a:r>
              <a:rPr lang="en-US" dirty="0" smtClean="0"/>
              <a:t> seeds with signal significance above secondary threshold </a:t>
            </a:r>
            <a:r>
              <a:rPr lang="en-US" i="1" dirty="0" smtClean="0"/>
              <a:t>N</a:t>
            </a:r>
            <a:r>
              <a:rPr lang="en-US" dirty="0" smtClean="0"/>
              <a:t>, collect </a:t>
            </a:r>
            <a:r>
              <a:rPr lang="en-US" dirty="0" err="1" smtClean="0"/>
              <a:t>neighbours</a:t>
            </a:r>
            <a:r>
              <a:rPr lang="en-US" dirty="0" smtClean="0"/>
              <a:t> of </a:t>
            </a:r>
            <a:r>
              <a:rPr lang="en-US" dirty="0" err="1" smtClean="0"/>
              <a:t>neighbours</a:t>
            </a:r>
            <a:r>
              <a:rPr lang="en-US" dirty="0" smtClean="0"/>
              <a:t> if their signal significance is above </a:t>
            </a:r>
            <a:r>
              <a:rPr lang="en-US" i="1" dirty="0" smtClean="0"/>
              <a:t>P</a:t>
            </a:r>
          </a:p>
          <a:p>
            <a:pPr marL="914400" lvl="1" indent="-457200"/>
            <a:r>
              <a:rPr lang="en-US" dirty="0" smtClean="0"/>
              <a:t>Same rules as for collection around primary seed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Continue until cluster does not grow anymore</a:t>
            </a:r>
          </a:p>
          <a:p>
            <a:pPr marL="914400" lvl="1" indent="-457200"/>
            <a:r>
              <a:rPr lang="en-US" dirty="0" smtClean="0"/>
              <a:t>Automatically generate “guard ring” of small signal cells at cluster margin</a:t>
            </a:r>
          </a:p>
          <a:p>
            <a:pPr marL="1368425" lvl="2" indent="-457200"/>
            <a:r>
              <a:rPr lang="en-US" dirty="0" smtClean="0"/>
              <a:t>In three dimensions, of course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Take next not yet used seed cell and collect next cluster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37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762000"/>
            <a:ext cx="4608042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Electromagnetic Cascades in Calorimeters</a:t>
            </a:r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4419600" cy="6096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1800" dirty="0" smtClean="0"/>
              <a:t>Electromagnetic showers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Particle cascade generated by electrons/positrons and photons in matter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Developed by </a:t>
            </a:r>
            <a:r>
              <a:rPr lang="en-US" sz="1600" dirty="0" err="1" smtClean="0"/>
              <a:t>bremsstrahlung</a:t>
            </a:r>
            <a:r>
              <a:rPr lang="en-US" sz="1600" dirty="0" smtClean="0"/>
              <a:t> &amp; pair-production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1800" dirty="0" smtClean="0"/>
              <a:t>Compact signal expected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Regular shower shapes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400" dirty="0" smtClean="0"/>
              <a:t>Small shower-to-shower fluctuations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Strong correlation between longitudinal and lateral shower spread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</p:txBody>
      </p:sp>
      <p:grpSp>
        <p:nvGrpSpPr>
          <p:cNvPr id="2" name="Group 10"/>
          <p:cNvGrpSpPr/>
          <p:nvPr/>
        </p:nvGrpSpPr>
        <p:grpSpPr>
          <a:xfrm>
            <a:off x="1204636" y="3733800"/>
            <a:ext cx="3138764" cy="2331909"/>
            <a:chOff x="-3733800" y="4474660"/>
            <a:chExt cx="3138764" cy="2331909"/>
          </a:xfrm>
        </p:grpSpPr>
        <p:graphicFrame>
          <p:nvGraphicFramePr>
            <p:cNvPr id="10" name="Object 6"/>
            <p:cNvGraphicFramePr>
              <a:graphicFrameLocks noChangeAspect="1"/>
            </p:cNvGraphicFramePr>
            <p:nvPr/>
          </p:nvGraphicFramePr>
          <p:xfrm>
            <a:off x="-3733800" y="4474660"/>
            <a:ext cx="3138764" cy="21868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3783" name="Ulead Image Editor Image" r:id="rId5" imgW="2246000" imgH="1563495" progId="">
                    <p:embed/>
                  </p:oleObj>
                </mc:Choice>
                <mc:Fallback>
                  <p:oleObj name="Ulead Image Editor Image" r:id="rId5" imgW="2246000" imgH="156349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3733800" y="4474660"/>
                          <a:ext cx="3138764" cy="21868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 Box 8"/>
            <p:cNvSpPr txBox="1">
              <a:spLocks noChangeAspect="1" noChangeArrowheads="1"/>
            </p:cNvSpPr>
            <p:nvPr/>
          </p:nvSpPr>
          <p:spPr bwMode="auto">
            <a:xfrm>
              <a:off x="-3657600" y="6532060"/>
              <a:ext cx="3034984" cy="274509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CA" sz="1200" dirty="0">
                  <a:latin typeface="Arial" charset="0"/>
                </a:rPr>
                <a:t>RD3 note 41, 28 Jan 1993</a:t>
              </a:r>
              <a:endParaRPr lang="en-US" sz="1200" dirty="0">
                <a:latin typeface="Arial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 rot="5400000">
            <a:off x="7138600" y="3023801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dirty="0" smtClean="0">
                <a:latin typeface="Calibri" pitchFamily="34" charset="0"/>
              </a:rPr>
              <a:t>P. Loch (Diss.), University of Hamburg 1992</a:t>
            </a:r>
            <a:endParaRPr lang="en-US" sz="1200" dirty="0">
              <a:latin typeface="Calibri" pitchFamily="34" charset="0"/>
            </a:endParaRPr>
          </a:p>
        </p:txBody>
      </p:sp>
      <p:pic>
        <p:nvPicPr>
          <p:cNvPr id="17" name="Picture 16" descr="H1Logo_3D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86600" y="3124200"/>
            <a:ext cx="9413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937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762000"/>
            <a:ext cx="4038600" cy="5010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Electromagnetic Cascades in Calorimeters</a:t>
            </a:r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4419600" cy="6096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1800" dirty="0" smtClean="0"/>
              <a:t>Electromagnetic showers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Particle cascade generated by electrons/positrons and photons in matter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Developed by </a:t>
            </a:r>
            <a:r>
              <a:rPr lang="en-US" sz="1600" dirty="0" err="1" smtClean="0"/>
              <a:t>bremsstrahlung</a:t>
            </a:r>
            <a:r>
              <a:rPr lang="en-US" sz="1600" dirty="0" smtClean="0"/>
              <a:t> &amp; pair-production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1800" dirty="0" smtClean="0"/>
              <a:t>Compact signal expected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Regular shower shapes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400" dirty="0" smtClean="0"/>
              <a:t>Small shower-to-shower fluctuations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Strong correlation between longitudinal and lateral shower spread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</p:txBody>
      </p:sp>
      <p:grpSp>
        <p:nvGrpSpPr>
          <p:cNvPr id="2" name="Group 10"/>
          <p:cNvGrpSpPr/>
          <p:nvPr/>
        </p:nvGrpSpPr>
        <p:grpSpPr>
          <a:xfrm>
            <a:off x="1204636" y="3733800"/>
            <a:ext cx="3138764" cy="2331909"/>
            <a:chOff x="-3733800" y="4474660"/>
            <a:chExt cx="3138764" cy="2331909"/>
          </a:xfrm>
        </p:grpSpPr>
        <p:graphicFrame>
          <p:nvGraphicFramePr>
            <p:cNvPr id="10" name="Object 6"/>
            <p:cNvGraphicFramePr>
              <a:graphicFrameLocks noChangeAspect="1"/>
            </p:cNvGraphicFramePr>
            <p:nvPr/>
          </p:nvGraphicFramePr>
          <p:xfrm>
            <a:off x="-3733800" y="4474660"/>
            <a:ext cx="3138764" cy="21868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1214" name="Ulead Image Editor Image" r:id="rId5" imgW="2246000" imgH="1563495" progId="">
                    <p:embed/>
                  </p:oleObj>
                </mc:Choice>
                <mc:Fallback>
                  <p:oleObj name="Ulead Image Editor Image" r:id="rId5" imgW="2246000" imgH="1563495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3733800" y="4474660"/>
                          <a:ext cx="3138764" cy="21868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 Box 8"/>
            <p:cNvSpPr txBox="1">
              <a:spLocks noChangeAspect="1" noChangeArrowheads="1"/>
            </p:cNvSpPr>
            <p:nvPr/>
          </p:nvSpPr>
          <p:spPr bwMode="auto">
            <a:xfrm>
              <a:off x="-3657600" y="6532060"/>
              <a:ext cx="3034984" cy="274509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CA" sz="1200" dirty="0">
                  <a:latin typeface="Arial" charset="0"/>
                </a:rPr>
                <a:t>RD3 note 41, 28 Jan 1993</a:t>
              </a:r>
              <a:endParaRPr lang="en-US" sz="1200" dirty="0">
                <a:latin typeface="Arial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334000" y="645789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000" dirty="0" smtClean="0">
                <a:latin typeface="Calibri" pitchFamily="34" charset="0"/>
                <a:hlinkClick r:id="rId7"/>
              </a:rPr>
              <a:t>G.A. </a:t>
            </a:r>
            <a:r>
              <a:rPr lang="en-US" sz="1000" dirty="0" err="1" smtClean="0">
                <a:latin typeface="Calibri" pitchFamily="34" charset="0"/>
                <a:hlinkClick r:id="rId7"/>
              </a:rPr>
              <a:t>Akopdzhanov</a:t>
            </a:r>
            <a:r>
              <a:rPr lang="en-US" sz="1000" dirty="0" smtClean="0">
                <a:latin typeface="Calibri" pitchFamily="34" charset="0"/>
                <a:hlinkClick r:id="rId7"/>
              </a:rPr>
              <a:t> </a:t>
            </a:r>
            <a:r>
              <a:rPr lang="en-US" sz="1000" i="1" dirty="0" smtClean="0">
                <a:latin typeface="Calibri" pitchFamily="34" charset="0"/>
                <a:hlinkClick r:id="rId7"/>
              </a:rPr>
              <a:t>et al.</a:t>
            </a:r>
            <a:r>
              <a:rPr lang="en-US" sz="1000" dirty="0" smtClean="0">
                <a:latin typeface="Calibri" pitchFamily="34" charset="0"/>
              </a:rPr>
              <a:t> (Particle Data Group), Physics Letters </a:t>
            </a:r>
            <a:r>
              <a:rPr lang="en-US" sz="1000" b="1" dirty="0" smtClean="0">
                <a:latin typeface="Calibri" pitchFamily="34" charset="0"/>
              </a:rPr>
              <a:t>B667</a:t>
            </a:r>
            <a:r>
              <a:rPr lang="en-US" sz="1000" dirty="0" smtClean="0">
                <a:latin typeface="Calibri" pitchFamily="34" charset="0"/>
              </a:rPr>
              <a:t>, 1 (2008) and 2009 partial update for the 2010 edition</a:t>
            </a:r>
            <a:endParaRPr lang="en-US" sz="1000" dirty="0">
              <a:latin typeface="Calibri" pitchFamily="34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5689600" y="5829300"/>
          <a:ext cx="2895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215" name="Equation" r:id="rId8" imgW="2895480" imgH="571320" progId="Equation.DSMT4">
                  <p:embed/>
                </p:oleObj>
              </mc:Choice>
              <mc:Fallback>
                <p:oleObj name="Equation" r:id="rId8" imgW="2895480" imgH="57132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600" y="5829300"/>
                        <a:ext cx="28956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 rot="5400000">
            <a:off x="6958399" y="3023801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dirty="0" smtClean="0">
                <a:latin typeface="Calibri" pitchFamily="34" charset="0"/>
              </a:rPr>
              <a:t>P. Loch (Diss.), University of Hamburg 1992</a:t>
            </a:r>
            <a:endParaRPr lang="en-US" sz="1200" dirty="0">
              <a:latin typeface="Calibri" pitchFamily="34" charset="0"/>
            </a:endParaRPr>
          </a:p>
        </p:txBody>
      </p:sp>
      <p:pic>
        <p:nvPicPr>
          <p:cNvPr id="19" name="Picture 18" descr="H1Logo_3D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86600" y="2362200"/>
            <a:ext cx="9413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762000"/>
            <a:ext cx="4876800" cy="581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Hadronic</a:t>
            </a:r>
            <a:r>
              <a:rPr lang="en-US" dirty="0" smtClean="0"/>
              <a:t> Cascades in Calorimeters</a:t>
            </a:r>
          </a:p>
        </p:txBody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4343400" cy="59436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defRPr/>
            </a:pPr>
            <a:r>
              <a:rPr lang="en-US" dirty="0" err="1" smtClean="0"/>
              <a:t>Hadronic</a:t>
            </a:r>
            <a:r>
              <a:rPr lang="en-US" dirty="0" smtClean="0"/>
              <a:t> signals</a:t>
            </a:r>
          </a:p>
          <a:p>
            <a:pPr lvl="1" eaLnBrk="1" hangingPunct="1">
              <a:defRPr/>
            </a:pPr>
            <a:r>
              <a:rPr lang="en-US" dirty="0" smtClean="0"/>
              <a:t>Much larger showers</a:t>
            </a:r>
          </a:p>
          <a:p>
            <a:pPr lvl="2">
              <a:defRPr/>
            </a:pPr>
            <a:r>
              <a:rPr lang="en-US" dirty="0" smtClean="0"/>
              <a:t>Need deeper development</a:t>
            </a:r>
          </a:p>
          <a:p>
            <a:pPr lvl="2">
              <a:defRPr/>
            </a:pPr>
            <a:r>
              <a:rPr lang="en-US" dirty="0" smtClean="0"/>
              <a:t>Wider shower spread</a:t>
            </a:r>
          </a:p>
          <a:p>
            <a:pPr lvl="1" eaLnBrk="1" hangingPunct="1">
              <a:defRPr/>
            </a:pPr>
            <a:r>
              <a:rPr lang="en-US" dirty="0" smtClean="0"/>
              <a:t>Large energy losses without signal generation in </a:t>
            </a:r>
            <a:r>
              <a:rPr lang="en-US" dirty="0" err="1" smtClean="0"/>
              <a:t>hadronic</a:t>
            </a:r>
            <a:r>
              <a:rPr lang="en-US" dirty="0" smtClean="0"/>
              <a:t> shower component</a:t>
            </a:r>
          </a:p>
          <a:p>
            <a:pPr lvl="2" eaLnBrk="1" hangingPunct="1">
              <a:defRPr/>
            </a:pPr>
            <a:r>
              <a:rPr lang="en-US" dirty="0" smtClean="0"/>
              <a:t>Binding energy losses</a:t>
            </a:r>
          </a:p>
          <a:p>
            <a:pPr lvl="2" eaLnBrk="1" hangingPunct="1">
              <a:defRPr/>
            </a:pPr>
            <a:r>
              <a:rPr lang="en-US" dirty="0" smtClean="0"/>
              <a:t>Escaping energy/slow particles (neutrinos/neutrons)</a:t>
            </a:r>
          </a:p>
          <a:p>
            <a:pPr lvl="1" eaLnBrk="1" hangingPunct="1">
              <a:defRPr/>
            </a:pPr>
            <a:r>
              <a:rPr lang="en-US" dirty="0" smtClean="0"/>
              <a:t>Signal depends on size of electromagnetic component</a:t>
            </a:r>
          </a:p>
          <a:p>
            <a:pPr lvl="2" eaLnBrk="1" hangingPunct="1">
              <a:defRPr/>
            </a:pPr>
            <a:r>
              <a:rPr lang="en-US" dirty="0" smtClean="0"/>
              <a:t>Energy invested in neutral </a:t>
            </a:r>
            <a:r>
              <a:rPr lang="en-US" dirty="0" err="1" smtClean="0"/>
              <a:t>pions</a:t>
            </a:r>
            <a:r>
              <a:rPr lang="en-US" dirty="0" smtClean="0"/>
              <a:t> lost for further </a:t>
            </a:r>
            <a:r>
              <a:rPr lang="en-US" dirty="0" err="1" smtClean="0"/>
              <a:t>hadronic</a:t>
            </a:r>
            <a:r>
              <a:rPr lang="en-US" dirty="0" smtClean="0"/>
              <a:t> shower development</a:t>
            </a:r>
          </a:p>
          <a:p>
            <a:pPr lvl="2" eaLnBrk="1" hangingPunct="1">
              <a:defRPr/>
            </a:pPr>
            <a:r>
              <a:rPr lang="en-US" dirty="0" smtClean="0"/>
              <a:t>Fluctuating significantly shower-by-shower</a:t>
            </a:r>
          </a:p>
          <a:p>
            <a:pPr lvl="2" eaLnBrk="1" hangingPunct="1">
              <a:defRPr/>
            </a:pPr>
            <a:r>
              <a:rPr lang="en-US" dirty="0" smtClean="0"/>
              <a:t>Weakly depending on incoming </a:t>
            </a:r>
            <a:r>
              <a:rPr lang="en-US" dirty="0" err="1" smtClean="0"/>
              <a:t>hadron</a:t>
            </a:r>
            <a:r>
              <a:rPr lang="en-US" dirty="0" smtClean="0"/>
              <a:t> energy</a:t>
            </a:r>
          </a:p>
          <a:p>
            <a:pPr eaLnBrk="1" hangingPunct="1">
              <a:defRPr/>
            </a:pPr>
            <a:r>
              <a:rPr lang="en-US" dirty="0" smtClean="0"/>
              <a:t>Consequence: non-compensation</a:t>
            </a:r>
          </a:p>
          <a:p>
            <a:pPr lvl="1" eaLnBrk="1" hangingPunct="1">
              <a:defRPr/>
            </a:pPr>
            <a:r>
              <a:rPr lang="en-US" dirty="0" smtClean="0"/>
              <a:t>Hadrons generate less signal than electrons depositing the same energy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 rot="5400000" flipH="1" flipV="1">
            <a:off x="4762500" y="4991100"/>
            <a:ext cx="1447800" cy="91440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4343400" y="617220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600" dirty="0" smtClean="0">
                <a:latin typeface="Calibri" pitchFamily="34" charset="0"/>
              </a:rPr>
              <a:t>5 </a:t>
            </a:r>
            <a:r>
              <a:rPr lang="en-US" sz="1600" dirty="0" err="1" smtClean="0">
                <a:latin typeface="Calibri" pitchFamily="34" charset="0"/>
              </a:rPr>
              <a:t>GeV</a:t>
            </a:r>
            <a:r>
              <a:rPr lang="en-US" sz="1600" dirty="0" smtClean="0">
                <a:latin typeface="Calibri" pitchFamily="34" charset="0"/>
              </a:rPr>
              <a:t> electrons</a:t>
            </a:r>
            <a:endParaRPr lang="en-US" sz="1600" dirty="0">
              <a:latin typeface="Calibri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rot="5400000">
            <a:off x="7010400" y="2133600"/>
            <a:ext cx="838200" cy="68580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7543800" y="1600200"/>
            <a:ext cx="10668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600" dirty="0" smtClean="0">
                <a:latin typeface="Calibri" pitchFamily="34" charset="0"/>
              </a:rPr>
              <a:t>30 </a:t>
            </a:r>
            <a:r>
              <a:rPr lang="en-US" sz="1600" dirty="0" err="1" smtClean="0">
                <a:latin typeface="Calibri" pitchFamily="34" charset="0"/>
              </a:rPr>
              <a:t>GeV</a:t>
            </a:r>
            <a:r>
              <a:rPr lang="en-US" sz="1600" dirty="0" smtClean="0">
                <a:latin typeface="Calibri" pitchFamily="34" charset="0"/>
              </a:rPr>
              <a:t> </a:t>
            </a:r>
            <a:r>
              <a:rPr lang="en-US" sz="1600" dirty="0" err="1" smtClean="0">
                <a:latin typeface="Calibri" pitchFamily="34" charset="0"/>
              </a:rPr>
              <a:t>pions</a:t>
            </a:r>
            <a:endParaRPr lang="en-US" sz="1600" dirty="0">
              <a:latin typeface="Calibri" pitchFamily="34" charset="0"/>
            </a:endParaRPr>
          </a:p>
        </p:txBody>
      </p:sp>
      <p:pic>
        <p:nvPicPr>
          <p:cNvPr id="21" name="Picture 20" descr="H1Logo_3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4876800"/>
            <a:ext cx="9413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5486400" y="6611779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dirty="0" smtClean="0">
                <a:latin typeface="Calibri" pitchFamily="34" charset="0"/>
              </a:rPr>
              <a:t>P. Loch (Diss.), University of Hamburg 1992</a:t>
            </a:r>
            <a:endParaRPr lang="en-US" sz="1200" dirty="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57600" y="76200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600" dirty="0" smtClean="0">
                <a:latin typeface="Calibri" pitchFamily="34" charset="0"/>
              </a:rPr>
              <a:t>30 </a:t>
            </a:r>
            <a:r>
              <a:rPr lang="en-US" sz="1600" dirty="0" err="1" smtClean="0">
                <a:latin typeface="Calibri" pitchFamily="34" charset="0"/>
              </a:rPr>
              <a:t>GeV</a:t>
            </a:r>
            <a:r>
              <a:rPr lang="en-US" sz="1600" dirty="0" smtClean="0">
                <a:latin typeface="Calibri" pitchFamily="34" charset="0"/>
              </a:rPr>
              <a:t> electrons</a:t>
            </a:r>
            <a:endParaRPr lang="en-US" sz="1600" dirty="0">
              <a:latin typeface="Calibri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4648200" y="1219200"/>
            <a:ext cx="685800" cy="45720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47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762000"/>
            <a:ext cx="4887355" cy="581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Connector 1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Hadronic</a:t>
            </a:r>
            <a:r>
              <a:rPr lang="en-US" dirty="0" smtClean="0"/>
              <a:t> Cascades in Calorimeters</a:t>
            </a:r>
          </a:p>
        </p:txBody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4343400" cy="59436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defRPr/>
            </a:pPr>
            <a:r>
              <a:rPr lang="en-US" dirty="0" err="1" smtClean="0"/>
              <a:t>Hadronic</a:t>
            </a:r>
            <a:r>
              <a:rPr lang="en-US" dirty="0" smtClean="0"/>
              <a:t> signals</a:t>
            </a:r>
          </a:p>
          <a:p>
            <a:pPr lvl="1" eaLnBrk="1" hangingPunct="1">
              <a:defRPr/>
            </a:pPr>
            <a:r>
              <a:rPr lang="en-US" dirty="0" smtClean="0"/>
              <a:t>Much larger showers</a:t>
            </a:r>
          </a:p>
          <a:p>
            <a:pPr lvl="2">
              <a:defRPr/>
            </a:pPr>
            <a:r>
              <a:rPr lang="en-US" dirty="0" smtClean="0"/>
              <a:t>Need deeper development</a:t>
            </a:r>
          </a:p>
          <a:p>
            <a:pPr lvl="2">
              <a:defRPr/>
            </a:pPr>
            <a:r>
              <a:rPr lang="en-US" dirty="0" smtClean="0"/>
              <a:t>Wider shower spread</a:t>
            </a:r>
          </a:p>
          <a:p>
            <a:pPr lvl="1" eaLnBrk="1" hangingPunct="1">
              <a:defRPr/>
            </a:pPr>
            <a:r>
              <a:rPr lang="en-US" dirty="0" smtClean="0"/>
              <a:t>Large energy losses without signal generation in </a:t>
            </a:r>
            <a:r>
              <a:rPr lang="en-US" dirty="0" err="1" smtClean="0"/>
              <a:t>hadronic</a:t>
            </a:r>
            <a:r>
              <a:rPr lang="en-US" dirty="0" smtClean="0"/>
              <a:t> shower component</a:t>
            </a:r>
          </a:p>
          <a:p>
            <a:pPr lvl="2" eaLnBrk="1" hangingPunct="1">
              <a:defRPr/>
            </a:pPr>
            <a:r>
              <a:rPr lang="en-US" dirty="0" smtClean="0"/>
              <a:t>Binding energy losses</a:t>
            </a:r>
          </a:p>
          <a:p>
            <a:pPr lvl="2" eaLnBrk="1" hangingPunct="1">
              <a:defRPr/>
            </a:pPr>
            <a:r>
              <a:rPr lang="en-US" dirty="0" smtClean="0"/>
              <a:t>Escaping energy/slow particles (neutrinos/neutrons)</a:t>
            </a:r>
          </a:p>
          <a:p>
            <a:pPr lvl="1" eaLnBrk="1" hangingPunct="1">
              <a:defRPr/>
            </a:pPr>
            <a:r>
              <a:rPr lang="en-US" dirty="0" smtClean="0"/>
              <a:t>Signal depends on size of electromagnetic component</a:t>
            </a:r>
          </a:p>
          <a:p>
            <a:pPr lvl="2" eaLnBrk="1" hangingPunct="1">
              <a:defRPr/>
            </a:pPr>
            <a:r>
              <a:rPr lang="en-US" dirty="0" smtClean="0"/>
              <a:t>Energy invested in neutral </a:t>
            </a:r>
            <a:r>
              <a:rPr lang="en-US" dirty="0" err="1" smtClean="0"/>
              <a:t>pions</a:t>
            </a:r>
            <a:r>
              <a:rPr lang="en-US" dirty="0" smtClean="0"/>
              <a:t> lost for further </a:t>
            </a:r>
            <a:r>
              <a:rPr lang="en-US" dirty="0" err="1" smtClean="0"/>
              <a:t>hadronic</a:t>
            </a:r>
            <a:r>
              <a:rPr lang="en-US" dirty="0" smtClean="0"/>
              <a:t> shower development</a:t>
            </a:r>
          </a:p>
          <a:p>
            <a:pPr lvl="2" eaLnBrk="1" hangingPunct="1">
              <a:defRPr/>
            </a:pPr>
            <a:r>
              <a:rPr lang="en-US" dirty="0" smtClean="0"/>
              <a:t>Fluctuating significantly shower-by-shower</a:t>
            </a:r>
          </a:p>
          <a:p>
            <a:pPr lvl="2" eaLnBrk="1" hangingPunct="1">
              <a:defRPr/>
            </a:pPr>
            <a:r>
              <a:rPr lang="en-US" dirty="0" smtClean="0"/>
              <a:t>Weakly depending on incoming </a:t>
            </a:r>
            <a:r>
              <a:rPr lang="en-US" dirty="0" err="1" smtClean="0"/>
              <a:t>hadron</a:t>
            </a:r>
            <a:r>
              <a:rPr lang="en-US" dirty="0" smtClean="0"/>
              <a:t> energy</a:t>
            </a:r>
          </a:p>
          <a:p>
            <a:pPr eaLnBrk="1" hangingPunct="1">
              <a:defRPr/>
            </a:pPr>
            <a:r>
              <a:rPr lang="en-US" dirty="0" smtClean="0"/>
              <a:t>Consequence: non-compensation</a:t>
            </a:r>
          </a:p>
          <a:p>
            <a:pPr lvl="1" eaLnBrk="1" hangingPunct="1">
              <a:defRPr/>
            </a:pPr>
            <a:r>
              <a:rPr lang="en-US" dirty="0" smtClean="0"/>
              <a:t>Hadrons generate less signal than electrons depositing the same energy</a:t>
            </a:r>
          </a:p>
        </p:txBody>
      </p:sp>
      <p:pic>
        <p:nvPicPr>
          <p:cNvPr id="21" name="Picture 20" descr="H1Logo_3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2400" y="1600200"/>
            <a:ext cx="9413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5486400" y="6611779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dirty="0" smtClean="0">
                <a:latin typeface="Calibri" pitchFamily="34" charset="0"/>
              </a:rPr>
              <a:t>P. Loch (Diss.), University of Hamburg 1992</a:t>
            </a:r>
            <a:endParaRPr lang="en-US" sz="1200" dirty="0">
              <a:latin typeface="Calibri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569964" y="2863334"/>
            <a:ext cx="1322179" cy="369332"/>
            <a:chOff x="6569964" y="2831068"/>
            <a:chExt cx="1322179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6705600" y="2831068"/>
              <a:ext cx="1186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dirty="0" smtClean="0">
                  <a:latin typeface="Calibri" pitchFamily="34" charset="0"/>
                  <a:cs typeface="Calibri" pitchFamily="34" charset="0"/>
                </a:rPr>
                <a:t>30 </a:t>
              </a:r>
              <a:r>
                <a:rPr lang="en-US" dirty="0" err="1" smtClean="0">
                  <a:latin typeface="Calibri" pitchFamily="34" charset="0"/>
                  <a:cs typeface="Calibri" pitchFamily="34" charset="0"/>
                </a:rPr>
                <a:t>GeV</a:t>
              </a:r>
              <a:r>
                <a:rPr lang="en-US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l-GR" dirty="0" smtClean="0">
                  <a:latin typeface="Calibri" pitchFamily="34" charset="0"/>
                  <a:cs typeface="Calibri" pitchFamily="34" charset="0"/>
                </a:rPr>
                <a:t>π</a:t>
              </a:r>
              <a:r>
                <a:rPr lang="en-US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baseline="30000" dirty="0" smtClean="0">
                  <a:latin typeface="Calibri" pitchFamily="34" charset="0"/>
                  <a:cs typeface="Calibri" pitchFamily="34" charset="0"/>
                </a:rPr>
                <a:t>̶ </a:t>
              </a:r>
              <a:r>
                <a:rPr lang="en-US" dirty="0" smtClean="0">
                  <a:latin typeface="Calibri" pitchFamily="34" charset="0"/>
                  <a:cs typeface="Calibri" pitchFamily="34" charset="0"/>
                </a:rPr>
                <a:t> 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" name="Oval 2"/>
            <p:cNvSpPr/>
            <p:nvPr/>
          </p:nvSpPr>
          <p:spPr bwMode="auto">
            <a:xfrm>
              <a:off x="6569964" y="2970014"/>
              <a:ext cx="91440" cy="9144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569964" y="3212068"/>
            <a:ext cx="1322179" cy="369332"/>
            <a:chOff x="6569964" y="3212068"/>
            <a:chExt cx="1322179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6705600" y="3212068"/>
              <a:ext cx="1186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dirty="0">
                  <a:latin typeface="Calibri" pitchFamily="34" charset="0"/>
                  <a:cs typeface="Calibri" pitchFamily="34" charset="0"/>
                </a:rPr>
                <a:t>8</a:t>
              </a:r>
              <a:r>
                <a:rPr lang="en-US" dirty="0" smtClean="0">
                  <a:latin typeface="Calibri" pitchFamily="34" charset="0"/>
                  <a:cs typeface="Calibri" pitchFamily="34" charset="0"/>
                </a:rPr>
                <a:t>0 </a:t>
              </a:r>
              <a:r>
                <a:rPr lang="en-US" dirty="0" err="1" smtClean="0">
                  <a:latin typeface="Calibri" pitchFamily="34" charset="0"/>
                  <a:cs typeface="Calibri" pitchFamily="34" charset="0"/>
                </a:rPr>
                <a:t>GeV</a:t>
              </a:r>
              <a:r>
                <a:rPr lang="en-US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l-GR" dirty="0" smtClean="0">
                  <a:latin typeface="Calibri" pitchFamily="34" charset="0"/>
                  <a:cs typeface="Calibri" pitchFamily="34" charset="0"/>
                </a:rPr>
                <a:t>π</a:t>
              </a:r>
              <a:r>
                <a:rPr lang="en-US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baseline="30000" dirty="0" smtClean="0">
                  <a:latin typeface="Calibri" pitchFamily="34" charset="0"/>
                  <a:cs typeface="Calibri" pitchFamily="34" charset="0"/>
                </a:rPr>
                <a:t>̶ </a:t>
              </a:r>
              <a:r>
                <a:rPr lang="en-US" dirty="0" smtClean="0">
                  <a:latin typeface="Calibri" pitchFamily="34" charset="0"/>
                  <a:cs typeface="Calibri" pitchFamily="34" charset="0"/>
                </a:rPr>
                <a:t> 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6569964" y="3351014"/>
              <a:ext cx="91440" cy="9144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569964" y="2514600"/>
            <a:ext cx="1205160" cy="369332"/>
            <a:chOff x="6569964" y="2514600"/>
            <a:chExt cx="1205160" cy="369332"/>
          </a:xfrm>
        </p:grpSpPr>
        <p:sp>
          <p:nvSpPr>
            <p:cNvPr id="2" name="TextBox 1"/>
            <p:cNvSpPr txBox="1"/>
            <p:nvPr/>
          </p:nvSpPr>
          <p:spPr>
            <a:xfrm>
              <a:off x="6705600" y="2514600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dirty="0" smtClean="0">
                  <a:latin typeface="Calibri" pitchFamily="34" charset="0"/>
                  <a:cs typeface="Calibri" pitchFamily="34" charset="0"/>
                </a:rPr>
                <a:t>5 </a:t>
              </a:r>
              <a:r>
                <a:rPr lang="en-US" dirty="0" err="1" smtClean="0">
                  <a:latin typeface="Calibri" pitchFamily="34" charset="0"/>
                  <a:cs typeface="Calibri" pitchFamily="34" charset="0"/>
                </a:rPr>
                <a:t>GeV</a:t>
              </a:r>
              <a:r>
                <a:rPr lang="en-US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l-GR" dirty="0" smtClean="0">
                  <a:latin typeface="Calibri" pitchFamily="34" charset="0"/>
                  <a:cs typeface="Calibri" pitchFamily="34" charset="0"/>
                </a:rPr>
                <a:t>π</a:t>
              </a:r>
              <a:r>
                <a:rPr lang="en-US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baseline="30000" dirty="0" smtClean="0">
                  <a:latin typeface="Calibri" pitchFamily="34" charset="0"/>
                  <a:cs typeface="Calibri" pitchFamily="34" charset="0"/>
                </a:rPr>
                <a:t>̶ </a:t>
              </a:r>
              <a:r>
                <a:rPr lang="en-US" dirty="0" smtClean="0">
                  <a:latin typeface="Calibri" pitchFamily="34" charset="0"/>
                  <a:cs typeface="Calibri" pitchFamily="34" charset="0"/>
                </a:rPr>
                <a:t> 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569964" y="2653546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106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Shower Features Summary</a:t>
            </a:r>
          </a:p>
        </p:txBody>
      </p:sp>
      <p:sp>
        <p:nvSpPr>
          <p:cNvPr id="41370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762000"/>
            <a:ext cx="4419600" cy="3733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1800" dirty="0" smtClean="0"/>
              <a:t>Electromagnetic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Compact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400" dirty="0" smtClean="0"/>
              <a:t>Growths in depth ~log(E)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Longitudinal extension scale is radiation length </a:t>
            </a:r>
            <a:r>
              <a:rPr lang="en-US" sz="1600" i="1" dirty="0" smtClean="0"/>
              <a:t>X</a:t>
            </a:r>
            <a:r>
              <a:rPr lang="en-US" sz="1600" baseline="-25000" dirty="0" smtClean="0"/>
              <a:t>0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400" dirty="0" smtClean="0"/>
              <a:t>Distance in matter in which ~50% of electron energy is radiated off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400" dirty="0" smtClean="0"/>
              <a:t>Photons 9/7 X</a:t>
            </a:r>
            <a:r>
              <a:rPr lang="en-US" sz="1400" baseline="-25000" dirty="0" smtClean="0"/>
              <a:t>0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Strong correlation between lateral and longitudinal shower development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Small shower-to-shower fluctuations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400" dirty="0" smtClean="0"/>
              <a:t>Very regular development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Can be simulated with high precision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400" dirty="0" smtClean="0"/>
              <a:t>1% or better, depending on features</a:t>
            </a:r>
          </a:p>
        </p:txBody>
      </p:sp>
      <p:sp>
        <p:nvSpPr>
          <p:cNvPr id="413701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686300" y="762000"/>
            <a:ext cx="4419600" cy="3733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1800" dirty="0" err="1" smtClean="0"/>
              <a:t>Hadronic</a:t>
            </a:r>
            <a:endParaRPr lang="en-US" sz="1800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Scattered, significantly bigger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400" dirty="0" smtClean="0"/>
              <a:t>Growths in depth ~log(E)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Longitudinal extension scale is interaction length </a:t>
            </a:r>
            <a:r>
              <a:rPr lang="el-GR" sz="1600" dirty="0" smtClean="0"/>
              <a:t>λ</a:t>
            </a:r>
            <a:r>
              <a:rPr lang="en-US" sz="1600" dirty="0" smtClean="0"/>
              <a:t> &gt;&gt; </a:t>
            </a:r>
            <a:r>
              <a:rPr lang="en-US" sz="1600" i="1" dirty="0" smtClean="0"/>
              <a:t>X</a:t>
            </a:r>
            <a:r>
              <a:rPr lang="en-US" sz="1600" i="1" baseline="-25000" dirty="0" smtClean="0"/>
              <a:t>0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400" dirty="0" smtClean="0"/>
              <a:t>Average distance between two inelastic interactions in matter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400" dirty="0" smtClean="0"/>
              <a:t>Varies significantly for </a:t>
            </a:r>
            <a:r>
              <a:rPr lang="en-US" sz="1400" dirty="0" err="1" smtClean="0"/>
              <a:t>pions</a:t>
            </a:r>
            <a:r>
              <a:rPr lang="en-US" sz="1400" dirty="0" smtClean="0"/>
              <a:t>, protons, neutrons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Weak correlation between longitudinal and lateral shower development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Large shower-to-shower fluctuations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400" dirty="0" smtClean="0"/>
              <a:t>Very irregular development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Can be simulated with reasonable precision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400" dirty="0" smtClean="0"/>
              <a:t>~2-5% depending on feature</a:t>
            </a:r>
            <a:endParaRPr lang="el-GR" sz="1400" dirty="0" smtClean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sz="1800" dirty="0" smtClean="0"/>
          </a:p>
        </p:txBody>
      </p:sp>
      <p:pic>
        <p:nvPicPr>
          <p:cNvPr id="14018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4361766"/>
            <a:ext cx="3657600" cy="241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18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4361766"/>
            <a:ext cx="3657600" cy="2420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H1Logo_3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40213" y="5257800"/>
            <a:ext cx="9413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2" descr="Old Ma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14400"/>
            <a:ext cx="8001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90883" y="1219200"/>
            <a:ext cx="6214971" cy="3231654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Backup [2]</a:t>
            </a:r>
          </a:p>
          <a:p>
            <a:pPr algn="ctr">
              <a:buNone/>
            </a:pP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Calorimeter Signal </a:t>
            </a:r>
          </a:p>
          <a:p>
            <a:pPr algn="ctr">
              <a:buNone/>
            </a:pP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Formation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Formation: Electromagnetic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Signal features in sampling calorimeters</a:t>
            </a:r>
          </a:p>
          <a:p>
            <a:pPr lvl="1"/>
            <a:r>
              <a:rPr lang="en-US" dirty="0" smtClean="0"/>
              <a:t>Collected from ionizations in active material </a:t>
            </a:r>
          </a:p>
          <a:p>
            <a:pPr lvl="2"/>
            <a:r>
              <a:rPr lang="en-US" dirty="0" smtClean="0"/>
              <a:t>Not all energy deposit converted to signal</a:t>
            </a:r>
          </a:p>
          <a:p>
            <a:pPr lvl="1"/>
            <a:r>
              <a:rPr lang="en-US" dirty="0" smtClean="0"/>
              <a:t>Proportional to incoming electron/photon</a:t>
            </a:r>
          </a:p>
          <a:p>
            <a:pPr lvl="2"/>
            <a:r>
              <a:rPr lang="en-US" dirty="0" smtClean="0"/>
              <a:t>C.f. Rossi’s shower model, Approximation B </a:t>
            </a:r>
          </a:p>
          <a:p>
            <a:pPr lvl="3"/>
            <a:r>
              <a:rPr lang="en-US" dirty="0" smtClean="0"/>
              <a:t>Only charged tracks contribute to signal</a:t>
            </a:r>
          </a:p>
          <a:p>
            <a:pPr lvl="3"/>
            <a:r>
              <a:rPr lang="en-US" dirty="0" smtClean="0"/>
              <a:t>Only pair-production for photons</a:t>
            </a:r>
          </a:p>
          <a:p>
            <a:pPr lvl="3"/>
            <a:r>
              <a:rPr lang="en-US" dirty="0" smtClean="0"/>
              <a:t>Energy loss is constant</a:t>
            </a:r>
          </a:p>
          <a:p>
            <a:pPr lvl="2"/>
            <a:r>
              <a:rPr lang="en-US" dirty="0" smtClean="0"/>
              <a:t>Signal proportional to integrated shower particle path</a:t>
            </a:r>
          </a:p>
          <a:p>
            <a:pPr lvl="1"/>
            <a:r>
              <a:rPr lang="en-US" dirty="0" err="1" smtClean="0"/>
              <a:t>Stochastical</a:t>
            </a:r>
            <a:r>
              <a:rPr lang="en-US" dirty="0" smtClean="0"/>
              <a:t> fluctuations</a:t>
            </a:r>
          </a:p>
          <a:p>
            <a:pPr lvl="2"/>
            <a:r>
              <a:rPr lang="en-US" dirty="0" smtClean="0"/>
              <a:t>Sampling character</a:t>
            </a:r>
          </a:p>
          <a:p>
            <a:pPr lvl="1"/>
            <a:r>
              <a:rPr lang="en-US" dirty="0" smtClean="0"/>
              <a:t>Sampling fraction</a:t>
            </a:r>
          </a:p>
          <a:p>
            <a:pPr lvl="2"/>
            <a:r>
              <a:rPr lang="en-US" dirty="0" smtClean="0"/>
              <a:t>Describes average fraction of deposited energy generating the signal</a:t>
            </a:r>
          </a:p>
          <a:p>
            <a:pPr lvl="1"/>
            <a:endParaRPr lang="en-US" dirty="0"/>
          </a:p>
        </p:txBody>
      </p:sp>
      <p:pic>
        <p:nvPicPr>
          <p:cNvPr id="5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762000"/>
            <a:ext cx="3657600" cy="21621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softEdge rad="63500"/>
          </a:effectLst>
        </p:spPr>
      </p:pic>
      <p:graphicFrame>
        <p:nvGraphicFramePr>
          <p:cNvPr id="1432578" name="Object 15"/>
          <p:cNvGraphicFramePr>
            <a:graphicFrameLocks noChangeAspect="1"/>
          </p:cNvGraphicFramePr>
          <p:nvPr/>
        </p:nvGraphicFramePr>
        <p:xfrm>
          <a:off x="4914900" y="2895600"/>
          <a:ext cx="3848100" cy="393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2169" name="Equation" r:id="rId5" imgW="2755800" imgH="2819160" progId="Equation.DSMT4">
                  <p:embed/>
                </p:oleObj>
              </mc:Choice>
              <mc:Fallback>
                <p:oleObj name="Equation" r:id="rId5" imgW="2755800" imgH="281916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900" y="2895600"/>
                        <a:ext cx="3848100" cy="3937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Formation: Sampling Fraction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4267200" cy="5943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Characterizes sampling calorimeters</a:t>
            </a:r>
          </a:p>
          <a:p>
            <a:pPr lvl="1"/>
            <a:r>
              <a:rPr lang="en-US" dirty="0" smtClean="0"/>
              <a:t>Ratio of energy deposited in active material and total energy deposit</a:t>
            </a:r>
          </a:p>
          <a:p>
            <a:pPr lvl="1"/>
            <a:r>
              <a:rPr lang="en-US" dirty="0" smtClean="0"/>
              <a:t>Assumes constant energy loss per unit depth in material</a:t>
            </a:r>
          </a:p>
          <a:p>
            <a:pPr lvl="2"/>
            <a:r>
              <a:rPr lang="en-US" dirty="0" smtClean="0"/>
              <a:t>Ionization only</a:t>
            </a:r>
          </a:p>
          <a:p>
            <a:pPr lvl="1"/>
            <a:r>
              <a:rPr lang="en-US" dirty="0" smtClean="0"/>
              <a:t>Can be adjusted when designing the calorimeter</a:t>
            </a:r>
          </a:p>
          <a:p>
            <a:pPr lvl="2"/>
            <a:r>
              <a:rPr lang="en-US" dirty="0" smtClean="0">
                <a:solidFill>
                  <a:srgbClr val="0000FF"/>
                </a:solidFill>
              </a:rPr>
              <a:t>Material</a:t>
            </a:r>
            <a:r>
              <a:rPr lang="en-US" dirty="0" smtClean="0"/>
              <a:t> choices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Readout</a:t>
            </a:r>
            <a:r>
              <a:rPr lang="en-US" dirty="0" smtClean="0"/>
              <a:t> geometry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Multiple scattering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Changes sampling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Effective extension of particle path in matter</a:t>
            </a:r>
          </a:p>
          <a:p>
            <a:pPr lvl="2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Different for absorber and active material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Showering 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Cannot be included in sampling fraction analytically</a:t>
            </a:r>
          </a:p>
          <a:p>
            <a:pPr lvl="2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Need measurements and/or simulations</a:t>
            </a:r>
          </a:p>
          <a:p>
            <a:pPr lvl="2"/>
            <a:endParaRPr lang="en-US" dirty="0" smtClean="0"/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572000" y="838200"/>
          <a:ext cx="4508500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192" name="Equation" r:id="rId4" imgW="4508280" imgH="2222280" progId="Equation.DSMT4">
                  <p:embed/>
                </p:oleObj>
              </mc:Choice>
              <mc:Fallback>
                <p:oleObj name="Equation" r:id="rId4" imgW="4508280" imgH="22222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838200"/>
                        <a:ext cx="4508500" cy="222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Formation: Sampling Fraction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4267200" cy="5943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Characterizes sampling calorimeters</a:t>
            </a:r>
          </a:p>
          <a:p>
            <a:pPr lvl="1"/>
            <a:r>
              <a:rPr lang="en-US" dirty="0" smtClean="0"/>
              <a:t>Ratio of energy deposited in active material and total energy deposit</a:t>
            </a:r>
          </a:p>
          <a:p>
            <a:pPr lvl="1"/>
            <a:r>
              <a:rPr lang="en-US" dirty="0" smtClean="0"/>
              <a:t>Assumes constant energy loss per unit depth in material</a:t>
            </a:r>
          </a:p>
          <a:p>
            <a:pPr lvl="2"/>
            <a:r>
              <a:rPr lang="en-US" dirty="0" smtClean="0"/>
              <a:t>Ionization only</a:t>
            </a:r>
          </a:p>
          <a:p>
            <a:pPr lvl="1"/>
            <a:r>
              <a:rPr lang="en-US" dirty="0" smtClean="0"/>
              <a:t>Can be adjusted when designing the calorimeter</a:t>
            </a:r>
          </a:p>
          <a:p>
            <a:pPr lvl="2"/>
            <a:r>
              <a:rPr lang="en-US" dirty="0" smtClean="0">
                <a:solidFill>
                  <a:srgbClr val="0000FF"/>
                </a:solidFill>
              </a:rPr>
              <a:t>Material</a:t>
            </a:r>
            <a:r>
              <a:rPr lang="en-US" dirty="0" smtClean="0"/>
              <a:t> choices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Readout</a:t>
            </a:r>
            <a:r>
              <a:rPr lang="en-US" dirty="0" smtClean="0"/>
              <a:t> geometry</a:t>
            </a:r>
          </a:p>
          <a:p>
            <a:r>
              <a:rPr lang="en-US" dirty="0" smtClean="0"/>
              <a:t>Multiple scattering</a:t>
            </a:r>
          </a:p>
          <a:p>
            <a:pPr lvl="1"/>
            <a:r>
              <a:rPr lang="en-US" dirty="0" smtClean="0"/>
              <a:t>Changes sampling fraction</a:t>
            </a:r>
          </a:p>
          <a:p>
            <a:pPr lvl="2"/>
            <a:r>
              <a:rPr lang="en-US" dirty="0" smtClean="0"/>
              <a:t>Effective extension of particle path in matter</a:t>
            </a:r>
          </a:p>
          <a:p>
            <a:pPr lvl="2"/>
            <a:r>
              <a:rPr lang="en-US" dirty="0" smtClean="0"/>
              <a:t>Different for absorber and active material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Showering 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Cannot be included in sampling fraction analytically</a:t>
            </a:r>
          </a:p>
          <a:p>
            <a:pPr lvl="2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Need measurements and/or simulations</a:t>
            </a:r>
          </a:p>
          <a:p>
            <a:pPr lvl="2"/>
            <a:endParaRPr lang="en-US" dirty="0" smtClean="0"/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495800" y="3048000"/>
          <a:ext cx="45466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286" name="Equation" r:id="rId4" imgW="4546440" imgH="1079280" progId="Equation.DSMT4">
                  <p:embed/>
                </p:oleObj>
              </mc:Choice>
              <mc:Fallback>
                <p:oleObj name="Equation" r:id="rId4" imgW="4546440" imgH="10792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048000"/>
                        <a:ext cx="4546600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multscat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914400"/>
            <a:ext cx="4492586" cy="2057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0600" y="7620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000" dirty="0" smtClean="0">
                <a:latin typeface="Calibri" pitchFamily="34" charset="0"/>
                <a:hlinkClick r:id="rId7"/>
              </a:rPr>
              <a:t>C. </a:t>
            </a:r>
            <a:r>
              <a:rPr lang="en-US" sz="1000" dirty="0" err="1" smtClean="0">
                <a:latin typeface="Calibri" pitchFamily="34" charset="0"/>
                <a:hlinkClick r:id="rId7"/>
              </a:rPr>
              <a:t>Amsler</a:t>
            </a:r>
            <a:r>
              <a:rPr lang="en-US" sz="1000" dirty="0" smtClean="0">
                <a:latin typeface="Calibri" pitchFamily="34" charset="0"/>
                <a:hlinkClick r:id="rId7"/>
              </a:rPr>
              <a:t> </a:t>
            </a:r>
            <a:r>
              <a:rPr lang="en-US" sz="1000" i="1" dirty="0" smtClean="0">
                <a:latin typeface="Calibri" pitchFamily="34" charset="0"/>
                <a:hlinkClick r:id="rId7"/>
              </a:rPr>
              <a:t>et al.</a:t>
            </a:r>
            <a:r>
              <a:rPr lang="en-US" sz="1000" dirty="0" smtClean="0">
                <a:latin typeface="Calibri" pitchFamily="34" charset="0"/>
              </a:rPr>
              <a:t> (Particle Data Group), Physics Letters </a:t>
            </a:r>
            <a:r>
              <a:rPr lang="en-US" sz="1000" b="1" dirty="0" smtClean="0">
                <a:latin typeface="Calibri" pitchFamily="34" charset="0"/>
              </a:rPr>
              <a:t>B667</a:t>
            </a:r>
            <a:r>
              <a:rPr lang="en-US" sz="1000" dirty="0" smtClean="0">
                <a:latin typeface="Calibri" pitchFamily="34" charset="0"/>
              </a:rPr>
              <a:t>, 1 (2008) and 2009 partial update for the 2010 edition</a:t>
            </a:r>
            <a:endParaRPr lang="en-US" sz="1000" dirty="0">
              <a:latin typeface="Calibri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495800" y="4445000"/>
          <a:ext cx="3606800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287" name="Equation" r:id="rId8" imgW="3606480" imgH="2108160" progId="Equation.DSMT4">
                  <p:embed/>
                </p:oleObj>
              </mc:Choice>
              <mc:Fallback>
                <p:oleObj name="Equation" r:id="rId8" imgW="3606480" imgH="21081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4445000"/>
                        <a:ext cx="3606800" cy="210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 descr="SampligFractio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7955" y="3962400"/>
            <a:ext cx="3206045" cy="289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Formation: Sampling Fraction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4267200" cy="5943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Characterizes sampling calorimeters</a:t>
            </a:r>
          </a:p>
          <a:p>
            <a:pPr lvl="1"/>
            <a:r>
              <a:rPr lang="en-US" dirty="0" smtClean="0"/>
              <a:t>Ratio of energy deposited in active material and total energy deposit</a:t>
            </a:r>
          </a:p>
          <a:p>
            <a:pPr lvl="1"/>
            <a:r>
              <a:rPr lang="en-US" dirty="0" smtClean="0"/>
              <a:t>Assumes constant energy loss per unit depth in material</a:t>
            </a:r>
          </a:p>
          <a:p>
            <a:pPr lvl="2"/>
            <a:r>
              <a:rPr lang="en-US" dirty="0" smtClean="0"/>
              <a:t>Ionization only</a:t>
            </a:r>
          </a:p>
          <a:p>
            <a:pPr lvl="1"/>
            <a:r>
              <a:rPr lang="en-US" dirty="0" smtClean="0"/>
              <a:t>Can be adjusted when designing the calorimeter</a:t>
            </a:r>
          </a:p>
          <a:p>
            <a:pPr lvl="2"/>
            <a:r>
              <a:rPr lang="en-US" dirty="0" smtClean="0">
                <a:solidFill>
                  <a:srgbClr val="0000FF"/>
                </a:solidFill>
              </a:rPr>
              <a:t>Material</a:t>
            </a:r>
            <a:r>
              <a:rPr lang="en-US" dirty="0" smtClean="0"/>
              <a:t> choices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Readout</a:t>
            </a:r>
            <a:r>
              <a:rPr lang="en-US" dirty="0" smtClean="0"/>
              <a:t> geometry</a:t>
            </a:r>
          </a:p>
          <a:p>
            <a:r>
              <a:rPr lang="en-US" dirty="0" smtClean="0"/>
              <a:t>Multiple scattering</a:t>
            </a:r>
          </a:p>
          <a:p>
            <a:pPr lvl="1"/>
            <a:r>
              <a:rPr lang="en-US" dirty="0" smtClean="0"/>
              <a:t>Changes sampling fraction</a:t>
            </a:r>
          </a:p>
          <a:p>
            <a:pPr lvl="2"/>
            <a:r>
              <a:rPr lang="en-US" dirty="0" smtClean="0"/>
              <a:t>Effective extension of particle path in matter</a:t>
            </a:r>
          </a:p>
          <a:p>
            <a:pPr lvl="2"/>
            <a:r>
              <a:rPr lang="en-US" dirty="0" smtClean="0"/>
              <a:t>Different for absorber and active material</a:t>
            </a:r>
          </a:p>
          <a:p>
            <a:r>
              <a:rPr lang="en-US" dirty="0" smtClean="0"/>
              <a:t>Showering </a:t>
            </a:r>
          </a:p>
          <a:p>
            <a:pPr lvl="1"/>
            <a:r>
              <a:rPr lang="en-US" dirty="0" smtClean="0"/>
              <a:t>Cannot be included in sampling fraction analytically</a:t>
            </a:r>
          </a:p>
          <a:p>
            <a:pPr lvl="2"/>
            <a:r>
              <a:rPr lang="en-US" dirty="0" smtClean="0"/>
              <a:t>Need measurements and/or simulations</a:t>
            </a:r>
          </a:p>
          <a:p>
            <a:pPr lvl="2"/>
            <a:endParaRPr lang="en-US" dirty="0" smtClean="0"/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711700" y="965200"/>
          <a:ext cx="43561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310" name="Equation" r:id="rId5" imgW="4356000" imgH="1320480" progId="Equation.DSMT4">
                  <p:embed/>
                </p:oleObj>
              </mc:Choice>
              <mc:Fallback>
                <p:oleObj name="Equation" r:id="rId5" imgW="4356000" imgH="13204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1700" y="965200"/>
                        <a:ext cx="4356100" cy="132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48200" y="2235875"/>
            <a:ext cx="426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7030A0"/>
                </a:solidFill>
                <a:latin typeface="Calibri" pitchFamily="34" charset="0"/>
              </a:rPr>
              <a:t>Showering changes the electron sampling fraction mostly due to the strong dependence of photon capture (photo-effect) on the material (cross-section </a:t>
            </a:r>
            <a:r>
              <a:rPr lang="en-US" dirty="0" smtClean="0">
                <a:solidFill>
                  <a:srgbClr val="7030A0"/>
                </a:solidFill>
                <a:latin typeface="Times New Roman"/>
                <a:cs typeface="Times New Roman"/>
              </a:rPr>
              <a:t>~</a:t>
            </a:r>
            <a:r>
              <a:rPr lang="en-US" i="1" dirty="0" smtClean="0">
                <a:solidFill>
                  <a:srgbClr val="7030A0"/>
                </a:solidFill>
                <a:latin typeface="Calibri" pitchFamily="34" charset="0"/>
                <a:cs typeface="Times New Roman"/>
              </a:rPr>
              <a:t>Z</a:t>
            </a:r>
            <a:r>
              <a:rPr lang="en-US" baseline="30000" dirty="0" smtClean="0">
                <a:solidFill>
                  <a:srgbClr val="7030A0"/>
                </a:solidFill>
                <a:latin typeface="Calibri" pitchFamily="34" charset="0"/>
                <a:cs typeface="Times New Roman"/>
              </a:rPr>
              <a:t>5</a:t>
            </a:r>
            <a:r>
              <a:rPr lang="en-US" dirty="0" smtClean="0">
                <a:solidFill>
                  <a:srgbClr val="7030A0"/>
                </a:solidFill>
                <a:latin typeface="Calibri" pitchFamily="34" charset="0"/>
                <a:cs typeface="Times New Roman"/>
              </a:rPr>
              <a:t>) leading to a non-proportional absorption of energy carried by soft photons deeper in the shower!</a:t>
            </a:r>
            <a:endParaRPr lang="en-US" dirty="0">
              <a:solidFill>
                <a:srgbClr val="7030A0"/>
              </a:solidFill>
              <a:latin typeface="Calibri" pitchFamily="34" charset="0"/>
            </a:endParaRPr>
          </a:p>
        </p:txBody>
      </p:sp>
      <p:pic>
        <p:nvPicPr>
          <p:cNvPr id="8" name="Picture 7" descr="H1Logo_3D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76800" y="4648200"/>
            <a:ext cx="9413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800600" y="54864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dirty="0" smtClean="0">
                <a:latin typeface="Calibri" pitchFamily="34" charset="0"/>
              </a:rPr>
              <a:t>P. Loch (Diss.), University of Hamburg 1992</a:t>
            </a:r>
            <a:endParaRPr lang="en-US" sz="1200" dirty="0">
              <a:latin typeface="Calibri" pitchFamily="34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6705600" y="3886200"/>
          <a:ext cx="279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311" name="Equation" r:id="rId8" imgW="279360" imgH="393480" progId="Equation.DSMT4">
                  <p:embed/>
                </p:oleObj>
              </mc:Choice>
              <mc:Fallback>
                <p:oleObj name="Equation" r:id="rId8" imgW="279360" imgH="393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3886200"/>
                        <a:ext cx="2794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705600" y="4599801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smtClean="0">
                <a:solidFill>
                  <a:srgbClr val="FF0000"/>
                </a:solidFill>
                <a:latin typeface="Calibri" pitchFamily="34" charset="0"/>
              </a:rPr>
              <a:t>5 </a:t>
            </a:r>
            <a:r>
              <a:rPr lang="en-US" sz="1200" dirty="0" err="1" smtClean="0">
                <a:solidFill>
                  <a:srgbClr val="FF0000"/>
                </a:solidFill>
                <a:latin typeface="Calibri" pitchFamily="34" charset="0"/>
              </a:rPr>
              <a:t>GeV</a:t>
            </a:r>
            <a:endParaRPr 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1400" y="5514201"/>
            <a:ext cx="638316" cy="276999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smtClean="0">
                <a:latin typeface="Calibri" pitchFamily="34" charset="0"/>
              </a:rPr>
              <a:t>30 </a:t>
            </a:r>
            <a:r>
              <a:rPr lang="en-US" sz="1200" dirty="0" err="1" smtClean="0">
                <a:latin typeface="Calibri" pitchFamily="34" charset="0"/>
              </a:rPr>
              <a:t>GeV</a:t>
            </a:r>
            <a:endParaRPr lang="en-US" sz="1200" dirty="0">
              <a:latin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3400" y="4419600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smtClean="0">
                <a:solidFill>
                  <a:srgbClr val="0000FF"/>
                </a:solidFill>
                <a:latin typeface="Calibri" pitchFamily="34" charset="0"/>
              </a:rPr>
              <a:t>80 </a:t>
            </a:r>
            <a:r>
              <a:rPr lang="en-US" sz="1200" dirty="0" err="1" smtClean="0">
                <a:solidFill>
                  <a:srgbClr val="0000FF"/>
                </a:solidFill>
                <a:latin typeface="Calibri" pitchFamily="34" charset="0"/>
              </a:rPr>
              <a:t>GeV</a:t>
            </a:r>
            <a:endParaRPr lang="en-US" sz="1200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41149" y="3962400"/>
            <a:ext cx="859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dirty="0" smtClean="0">
                <a:latin typeface="Calibri" pitchFamily="34" charset="0"/>
              </a:rPr>
              <a:t>Electrons</a:t>
            </a:r>
            <a:endParaRPr lang="en-US" sz="1400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44202" y="-7020481"/>
            <a:ext cx="6126481" cy="4179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62000"/>
            <a:ext cx="843647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4267200" cy="5943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Example: charge collection in noble liquids</a:t>
            </a:r>
          </a:p>
          <a:p>
            <a:pPr lvl="1"/>
            <a:r>
              <a:rPr lang="en-US" dirty="0" smtClean="0"/>
              <a:t>Charged particles ionizing active medium when traversing it</a:t>
            </a:r>
          </a:p>
          <a:p>
            <a:pPr lvl="2"/>
            <a:r>
              <a:rPr lang="en-US" dirty="0" smtClean="0"/>
              <a:t>Fast passage compared to electron drift velocity in medium</a:t>
            </a:r>
          </a:p>
          <a:p>
            <a:pPr lvl="1"/>
            <a:r>
              <a:rPr lang="en-US" dirty="0" smtClean="0"/>
              <a:t>Electrons from these ionizations are collected in external electric field</a:t>
            </a:r>
          </a:p>
          <a:p>
            <a:pPr lvl="2"/>
            <a:r>
              <a:rPr lang="en-US" dirty="0" smtClean="0"/>
              <a:t>Similar to collection of 1-dim “line of charges” with constant charge density</a:t>
            </a:r>
          </a:p>
          <a:p>
            <a:pPr lvl="1"/>
            <a:r>
              <a:rPr lang="en-US" dirty="0" smtClean="0"/>
              <a:t>Resulting (electron) current is base of signal</a:t>
            </a:r>
          </a:p>
          <a:p>
            <a:pPr lvl="2"/>
            <a:r>
              <a:rPr lang="en-US" dirty="0" smtClean="0"/>
              <a:t>Positive ions much slower</a:t>
            </a:r>
          </a:p>
          <a:p>
            <a:pPr lvl="2"/>
            <a:r>
              <a:rPr lang="en-US" dirty="0" smtClean="0"/>
              <a:t>Can collect charges or measure current</a:t>
            </a:r>
          </a:p>
          <a:p>
            <a:r>
              <a:rPr lang="en-US" dirty="0" smtClean="0"/>
              <a:t>Characteristic features</a:t>
            </a:r>
          </a:p>
          <a:p>
            <a:pPr lvl="1"/>
            <a:r>
              <a:rPr lang="en-US" dirty="0" smtClean="0"/>
              <a:t>Collected charge and current are proportional to energy deposited in active medium</a:t>
            </a:r>
          </a:p>
          <a:p>
            <a:pPr lvl="1"/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Drift time for electrons in active medium</a:t>
            </a:r>
          </a:p>
          <a:p>
            <a:pPr lvl="2"/>
            <a:r>
              <a:rPr lang="en-US" dirty="0" smtClean="0"/>
              <a:t>Determines charge collection time</a:t>
            </a:r>
          </a:p>
          <a:p>
            <a:pPr lvl="2"/>
            <a:r>
              <a:rPr lang="en-US" dirty="0" smtClean="0"/>
              <a:t>Can be adjusted to optimize calorimeter performance</a:t>
            </a:r>
          </a:p>
          <a:p>
            <a:pPr lvl="2"/>
            <a:r>
              <a:rPr lang="en-US" dirty="0" smtClean="0"/>
              <a:t> </a:t>
            </a:r>
          </a:p>
        </p:txBody>
      </p:sp>
      <p:pic>
        <p:nvPicPr>
          <p:cNvPr id="14356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7046" y="838200"/>
            <a:ext cx="4354554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6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0" y="3362161"/>
            <a:ext cx="3657600" cy="3495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219200" y="4724400"/>
          <a:ext cx="2451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264" name="Equation" r:id="rId6" imgW="2450880" imgH="431640" progId="Equation.DSMT4">
                  <p:embed/>
                </p:oleObj>
              </mc:Choice>
              <mc:Fallback>
                <p:oleObj name="Equation" r:id="rId6" imgW="2450880" imgH="43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724400"/>
                        <a:ext cx="24511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2" descr="Old Ma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14400"/>
            <a:ext cx="8001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85799" y="1219200"/>
            <a:ext cx="8458201" cy="3046988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Backup [3]</a:t>
            </a:r>
          </a:p>
          <a:p>
            <a:pPr algn="ctr">
              <a:buNone/>
            </a:pP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Signals in the ATLAS </a:t>
            </a:r>
            <a:r>
              <a:rPr lang="en-US" sz="60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LAr</a:t>
            </a: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Calorimeters </a:t>
            </a:r>
          </a:p>
        </p:txBody>
      </p:sp>
    </p:spTree>
    <p:extLst>
      <p:ext uri="{BB962C8B-B14F-4D97-AF65-F5344CB8AC3E}">
        <p14:creationId xmlns:p14="http://schemas.microsoft.com/office/powerpoint/2010/main" val="3401240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ATLAS Calorimeter Signal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3276600"/>
            <a:ext cx="4229100" cy="3429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What is response?</a:t>
            </a:r>
          </a:p>
          <a:p>
            <a:pPr lvl="1"/>
            <a:r>
              <a:rPr lang="en-US" dirty="0" smtClean="0"/>
              <a:t>Reconstructed calorimeter signal</a:t>
            </a:r>
          </a:p>
          <a:p>
            <a:pPr lvl="2"/>
            <a:r>
              <a:rPr lang="en-US" dirty="0" smtClean="0"/>
              <a:t>Based on the direct measurement – the raw signal</a:t>
            </a:r>
          </a:p>
          <a:p>
            <a:pPr lvl="2"/>
            <a:r>
              <a:rPr lang="en-US" dirty="0" smtClean="0"/>
              <a:t>May include noise suppression</a:t>
            </a:r>
          </a:p>
          <a:p>
            <a:pPr lvl="1"/>
            <a:r>
              <a:rPr lang="en-US" dirty="0" smtClean="0"/>
              <a:t>Has the concept of </a:t>
            </a:r>
            <a:r>
              <a:rPr lang="en-US" b="1" dirty="0" smtClean="0"/>
              <a:t>signal</a:t>
            </a:r>
            <a:r>
              <a:rPr lang="en-US" dirty="0" smtClean="0"/>
              <a:t> (or </a:t>
            </a:r>
            <a:r>
              <a:rPr lang="en-US" b="1" dirty="0" smtClean="0"/>
              <a:t>energy</a:t>
            </a:r>
            <a:r>
              <a:rPr lang="en-US" dirty="0" smtClean="0"/>
              <a:t>) </a:t>
            </a:r>
            <a:r>
              <a:rPr lang="en-US" b="1" dirty="0" smtClean="0"/>
              <a:t>scale</a:t>
            </a:r>
          </a:p>
          <a:p>
            <a:pPr lvl="2"/>
            <a:r>
              <a:rPr lang="en-US" dirty="0" smtClean="0"/>
              <a:t>Mostly understood as the basic signal before final calibrations</a:t>
            </a:r>
          </a:p>
          <a:p>
            <a:pPr lvl="1"/>
            <a:r>
              <a:rPr lang="en-US" dirty="0" smtClean="0"/>
              <a:t>Does not explicitly include particle or jet hypothesis</a:t>
            </a:r>
          </a:p>
          <a:p>
            <a:pPr lvl="2"/>
            <a:r>
              <a:rPr lang="en-US" dirty="0" smtClean="0"/>
              <a:t>Uses only calorimeter signal amplitudes, spatial distributions, etc.</a:t>
            </a:r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graphicFrame>
        <p:nvGraphicFramePr>
          <p:cNvPr id="1421314" name="Object 2"/>
          <p:cNvGraphicFramePr>
            <a:graphicFrameLocks noChangeAspect="1"/>
          </p:cNvGraphicFramePr>
          <p:nvPr/>
        </p:nvGraphicFramePr>
        <p:xfrm>
          <a:off x="762000" y="803275"/>
          <a:ext cx="8229600" cy="239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8384" name="Visio" r:id="rId4" imgW="10284428" imgH="2996089" progId="Visio.Drawing.11">
                  <p:embed/>
                </p:oleObj>
              </mc:Choice>
              <mc:Fallback>
                <p:oleObj name="Visio" r:id="rId4" imgW="10284428" imgH="2996089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803275"/>
                        <a:ext cx="8229600" cy="239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hlink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1315" name="Object 3"/>
          <p:cNvGraphicFramePr>
            <a:graphicFrameLocks noChangeAspect="1"/>
          </p:cNvGraphicFramePr>
          <p:nvPr/>
        </p:nvGraphicFramePr>
        <p:xfrm>
          <a:off x="4800600" y="3581400"/>
          <a:ext cx="4038600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8385" name="Equation" r:id="rId6" imgW="3403440" imgH="1930320" progId="Equation.DSMT4">
                  <p:embed/>
                </p:oleObj>
              </mc:Choice>
              <mc:Fallback>
                <p:oleObj name="Equation" r:id="rId6" imgW="3403440" imgH="19303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581400"/>
                        <a:ext cx="4038600" cy="2292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19800" y="2286000"/>
            <a:ext cx="557213" cy="684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Calorimeter Signal in ATLAS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Slow signal collection in liquid argon calorimeters</a:t>
            </a:r>
          </a:p>
          <a:p>
            <a:pPr lvl="1"/>
            <a:r>
              <a:rPr lang="en-US" dirty="0" smtClean="0"/>
              <a:t>~450 ns @ 1 kV/mm drift time versus 40 MHz/25 ns bunch crossing time</a:t>
            </a:r>
          </a:p>
          <a:p>
            <a:pPr lvl="2"/>
            <a:r>
              <a:rPr lang="en-US" dirty="0" smtClean="0"/>
              <a:t>Measure only I</a:t>
            </a:r>
            <a:r>
              <a:rPr lang="en-US" baseline="-25000" dirty="0" smtClean="0"/>
              <a:t>0</a:t>
            </a:r>
            <a:r>
              <a:rPr lang="en-US" dirty="0" smtClean="0"/>
              <a:t> = I(t</a:t>
            </a:r>
            <a:r>
              <a:rPr lang="en-US" baseline="-25000" dirty="0" smtClean="0"/>
              <a:t>0</a:t>
            </a:r>
            <a:r>
              <a:rPr lang="en-US" dirty="0" smtClean="0"/>
              <a:t>) (integrate &lt;25 ns)</a:t>
            </a:r>
          </a:p>
          <a:p>
            <a:pPr lvl="1"/>
            <a:r>
              <a:rPr lang="en-US" dirty="0" smtClean="0"/>
              <a:t>Applying a fast bi-polar signal shaping</a:t>
            </a:r>
          </a:p>
          <a:p>
            <a:pPr lvl="2"/>
            <a:r>
              <a:rPr lang="en-US" dirty="0" smtClean="0"/>
              <a:t>Shaping time ~15 ns</a:t>
            </a:r>
          </a:p>
          <a:p>
            <a:pPr lvl="3"/>
            <a:r>
              <a:rPr lang="en-US" dirty="0" smtClean="0"/>
              <a:t>With well known shape</a:t>
            </a:r>
          </a:p>
          <a:p>
            <a:pPr lvl="2"/>
            <a:r>
              <a:rPr lang="en-US" dirty="0" smtClean="0"/>
              <a:t>Shaped pulse integral = 0</a:t>
            </a:r>
          </a:p>
          <a:p>
            <a:pPr lvl="3"/>
            <a:r>
              <a:rPr lang="en-US" b="1" dirty="0" smtClean="0"/>
              <a:t>Net average signal contribution from pile-up = 0</a:t>
            </a:r>
          </a:p>
          <a:p>
            <a:pPr lvl="3"/>
            <a:r>
              <a:rPr lang="en-US" dirty="0" smtClean="0"/>
              <a:t>Need to </a:t>
            </a:r>
            <a:r>
              <a:rPr lang="en-US" b="1" dirty="0" smtClean="0"/>
              <a:t>measure the pulse shape </a:t>
            </a:r>
            <a:r>
              <a:rPr lang="en-US" dirty="0" smtClean="0"/>
              <a:t>(time sampled readout)</a:t>
            </a:r>
            <a:endParaRPr lang="en-US" b="1" dirty="0" smtClean="0"/>
          </a:p>
          <a:p>
            <a:pPr lvl="2"/>
            <a:r>
              <a:rPr lang="en-US" dirty="0" smtClean="0"/>
              <a:t>Total integration ~25 bunch crossings</a:t>
            </a:r>
          </a:p>
          <a:p>
            <a:pPr lvl="3"/>
            <a:r>
              <a:rPr lang="en-US" dirty="0" smtClean="0"/>
              <a:t>23 before signal, 1 signal, 1 after signal</a:t>
            </a: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990600"/>
            <a:ext cx="3870325" cy="37131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6172200" y="1108075"/>
            <a:ext cx="236220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reading out (digitize) 5 samples sufficient!</a:t>
            </a: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67600" y="1981200"/>
            <a:ext cx="557213" cy="684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 descr="Shapes_Page_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1752600"/>
            <a:ext cx="5867400" cy="3974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Pile-up Suppression in ATLAS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3429000" cy="60960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General strategies</a:t>
            </a:r>
          </a:p>
          <a:p>
            <a:pPr lvl="1"/>
            <a:r>
              <a:rPr lang="en-US" dirty="0" smtClean="0"/>
              <a:t>Build calorimeter with relatively fast signal collection</a:t>
            </a:r>
          </a:p>
          <a:p>
            <a:pPr lvl="2"/>
            <a:r>
              <a:rPr lang="en-US" dirty="0" smtClean="0"/>
              <a:t>E.g., ATLAS tile, CMS crystal &amp; tile</a:t>
            </a:r>
          </a:p>
          <a:p>
            <a:pPr lvl="2"/>
            <a:r>
              <a:rPr lang="en-US" dirty="0" smtClean="0"/>
              <a:t>Only sensitive to small time window around triggered signal</a:t>
            </a:r>
          </a:p>
          <a:p>
            <a:pPr lvl="1"/>
            <a:r>
              <a:rPr lang="en-US" dirty="0" smtClean="0"/>
              <a:t>Convert slow pulse to net-zero area bi-polar pulse</a:t>
            </a:r>
          </a:p>
          <a:p>
            <a:pPr lvl="2"/>
            <a:r>
              <a:rPr lang="en-US" dirty="0" err="1" smtClean="0"/>
              <a:t>E.g</a:t>
            </a:r>
            <a:r>
              <a:rPr lang="en-US" dirty="0" smtClean="0"/>
              <a:t>, ATLAS liquid argon</a:t>
            </a:r>
          </a:p>
          <a:p>
            <a:pPr lvl="2"/>
            <a:r>
              <a:rPr lang="en-US" dirty="0" smtClean="0"/>
              <a:t>Measures initial current rather than total charge</a:t>
            </a:r>
          </a:p>
          <a:p>
            <a:pPr lvl="2"/>
            <a:r>
              <a:rPr lang="en-US" b="1" dirty="0" smtClean="0"/>
              <a:t>Signals from pile-up history suppress in-time pile-up contribution </a:t>
            </a:r>
            <a:r>
              <a:rPr lang="en-US" dirty="0" smtClean="0"/>
              <a:t>due</a:t>
            </a:r>
            <a:r>
              <a:rPr lang="en-US" b="1" dirty="0" smtClean="0"/>
              <a:t> </a:t>
            </a:r>
            <a:r>
              <a:rPr lang="en-US" dirty="0" smtClean="0"/>
              <a:t>to pulse shape</a:t>
            </a:r>
          </a:p>
          <a:p>
            <a:pPr lvl="1"/>
            <a:r>
              <a:rPr lang="en-US" dirty="0" smtClean="0"/>
              <a:t>Exercise</a:t>
            </a:r>
          </a:p>
          <a:p>
            <a:pPr lvl="2"/>
            <a:r>
              <a:rPr lang="en-US" dirty="0" smtClean="0"/>
              <a:t>Pile-up suppression in various LHC bunch crossing timing</a:t>
            </a:r>
          </a:p>
          <a:p>
            <a:pPr>
              <a:buNone/>
            </a:pP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5600700" y="2057400"/>
          <a:ext cx="25019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69" name="Equation" r:id="rId5" imgW="2501640" imgH="380880" progId="Equation.DSMT4">
                  <p:embed/>
                </p:oleObj>
              </mc:Choice>
              <mc:Fallback>
                <p:oleObj name="Equation" r:id="rId5" imgW="2501640" imgH="3808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0700" y="2057400"/>
                        <a:ext cx="25019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 bwMode="auto">
          <a:xfrm rot="5400000" flipH="1" flipV="1">
            <a:off x="4274820" y="1638300"/>
            <a:ext cx="838200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2" name="Group 11"/>
          <p:cNvGrpSpPr/>
          <p:nvPr/>
        </p:nvGrpSpPr>
        <p:grpSpPr>
          <a:xfrm>
            <a:off x="3825240" y="1752600"/>
            <a:ext cx="1737360" cy="1588"/>
            <a:chOff x="3825240" y="1447006"/>
            <a:chExt cx="1737360" cy="1588"/>
          </a:xfrm>
        </p:grpSpPr>
        <p:cxnSp>
          <p:nvCxnSpPr>
            <p:cNvPr id="9" name="Straight Arrow Connector 8"/>
            <p:cNvCxnSpPr/>
            <p:nvPr/>
          </p:nvCxnSpPr>
          <p:spPr bwMode="auto">
            <a:xfrm>
              <a:off x="4739640" y="1447006"/>
              <a:ext cx="82296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rot="10800000" flipV="1">
              <a:off x="3825240" y="1447006"/>
              <a:ext cx="82296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3" name="TextBox 12"/>
          <p:cNvSpPr txBox="1"/>
          <p:nvPr/>
        </p:nvSpPr>
        <p:spPr>
          <a:xfrm>
            <a:off x="4693920" y="829270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past bunch crossings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74720" y="838200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following bunch crossings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638800" y="829270"/>
            <a:ext cx="3505200" cy="923330"/>
            <a:chOff x="5638800" y="829270"/>
            <a:chExt cx="3505200" cy="92333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5638800" y="829270"/>
              <a:ext cx="3505200" cy="923330"/>
            </a:xfrm>
            <a:prstGeom prst="rect">
              <a:avLst/>
            </a:prstGeom>
            <a:solidFill>
              <a:srgbClr val="CC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6814600"/>
                </p:ext>
              </p:extLst>
            </p:nvPr>
          </p:nvGraphicFramePr>
          <p:xfrm>
            <a:off x="5778500" y="979785"/>
            <a:ext cx="3225800" cy="622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3970" name="Equation" r:id="rId7" imgW="3225600" imgH="622080" progId="Equation.DSMT4">
                    <p:embed/>
                  </p:oleObj>
                </mc:Choice>
                <mc:Fallback>
                  <p:oleObj name="Equation" r:id="rId7" imgW="3225600" imgH="6220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778500" y="979785"/>
                          <a:ext cx="3225800" cy="622300"/>
                        </a:xfrm>
                        <a:prstGeom prst="rect">
                          <a:avLst/>
                        </a:prstGeom>
                        <a:solidFill>
                          <a:srgbClr val="CCFF99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 descr="Shapes_Page_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1752600"/>
            <a:ext cx="5867400" cy="3974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Pile-up Suppression in ATLAS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5600700" y="2057400"/>
          <a:ext cx="25019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205" name="Equation" r:id="rId5" imgW="2501640" imgH="380880" progId="Equation.DSMT4">
                  <p:embed/>
                </p:oleObj>
              </mc:Choice>
              <mc:Fallback>
                <p:oleObj name="Equation" r:id="rId5" imgW="2501640" imgH="3808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0700" y="2057400"/>
                        <a:ext cx="25019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 bwMode="auto">
          <a:xfrm rot="5400000" flipH="1" flipV="1">
            <a:off x="4274820" y="1638300"/>
            <a:ext cx="838200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Group 11"/>
          <p:cNvGrpSpPr/>
          <p:nvPr/>
        </p:nvGrpSpPr>
        <p:grpSpPr>
          <a:xfrm>
            <a:off x="3825240" y="1752600"/>
            <a:ext cx="1737360" cy="1588"/>
            <a:chOff x="3825240" y="1447006"/>
            <a:chExt cx="1737360" cy="1588"/>
          </a:xfrm>
        </p:grpSpPr>
        <p:cxnSp>
          <p:nvCxnSpPr>
            <p:cNvPr id="9" name="Straight Arrow Connector 8"/>
            <p:cNvCxnSpPr/>
            <p:nvPr/>
          </p:nvCxnSpPr>
          <p:spPr bwMode="auto">
            <a:xfrm>
              <a:off x="4739640" y="1447006"/>
              <a:ext cx="82296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rot="10800000" flipV="1">
              <a:off x="3825240" y="1447006"/>
              <a:ext cx="82296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3" name="TextBox 12"/>
          <p:cNvSpPr txBox="1"/>
          <p:nvPr/>
        </p:nvSpPr>
        <p:spPr>
          <a:xfrm>
            <a:off x="4693920" y="829270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past bunch crossings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74720" y="838200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following bunch crossings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762000" y="838200"/>
          <a:ext cx="2552700" cy="270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206" name="Equation" r:id="rId7" imgW="2552400" imgH="2705040" progId="Equation.DSMT4">
                  <p:embed/>
                </p:oleObj>
              </mc:Choice>
              <mc:Fallback>
                <p:oleObj name="Equation" r:id="rId7" imgW="2552400" imgH="27050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838200"/>
                        <a:ext cx="2552700" cy="2705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762000" y="3619500"/>
          <a:ext cx="3606800" cy="31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207" name="Equation" r:id="rId9" imgW="3606480" imgH="3174840" progId="Equation.DSMT4">
                  <p:embed/>
                </p:oleObj>
              </mc:Choice>
              <mc:Fallback>
                <p:oleObj name="Equation" r:id="rId9" imgW="3606480" imgH="31748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619500"/>
                        <a:ext cx="3606800" cy="317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4495800" y="5943600"/>
          <a:ext cx="4102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208" name="Equation" r:id="rId11" imgW="4101840" imgH="685800" progId="Equation.DSMT4">
                  <p:embed/>
                </p:oleObj>
              </mc:Choice>
              <mc:Fallback>
                <p:oleObj name="Equation" r:id="rId11" imgW="4101840" imgH="6858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5943600"/>
                        <a:ext cx="41021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5638800" y="829270"/>
            <a:ext cx="3505200" cy="923330"/>
            <a:chOff x="5638800" y="829270"/>
            <a:chExt cx="3505200" cy="92333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5638800" y="829270"/>
              <a:ext cx="3505200" cy="923330"/>
            </a:xfrm>
            <a:prstGeom prst="rect">
              <a:avLst/>
            </a:prstGeom>
            <a:solidFill>
              <a:srgbClr val="CC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2735474"/>
                </p:ext>
              </p:extLst>
            </p:nvPr>
          </p:nvGraphicFramePr>
          <p:xfrm>
            <a:off x="5778500" y="979785"/>
            <a:ext cx="3225800" cy="622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5209" name="Equation" r:id="rId13" imgW="3225600" imgH="622080" progId="Equation.DSMT4">
                    <p:embed/>
                  </p:oleObj>
                </mc:Choice>
                <mc:Fallback>
                  <p:oleObj name="Equation" r:id="rId13" imgW="3225600" imgH="6220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778500" y="979785"/>
                          <a:ext cx="3225800" cy="622300"/>
                        </a:xfrm>
                        <a:prstGeom prst="rect">
                          <a:avLst/>
                        </a:prstGeom>
                        <a:solidFill>
                          <a:srgbClr val="CCFF99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Picture 16" descr="Shapes_Page_0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2601" y="1752600"/>
            <a:ext cx="5871399" cy="3977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Pile-up Suppression in ATLAS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5594350" y="2057400"/>
          <a:ext cx="2514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301" name="Equation" r:id="rId5" imgW="2514600" imgH="380880" progId="Equation.DSMT4">
                  <p:embed/>
                </p:oleObj>
              </mc:Choice>
              <mc:Fallback>
                <p:oleObj name="Equation" r:id="rId5" imgW="2514600" imgH="3808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350" y="2057400"/>
                        <a:ext cx="25146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 bwMode="auto">
          <a:xfrm rot="5400000" flipH="1" flipV="1">
            <a:off x="4274820" y="1638300"/>
            <a:ext cx="838200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11"/>
          <p:cNvGrpSpPr/>
          <p:nvPr/>
        </p:nvGrpSpPr>
        <p:grpSpPr>
          <a:xfrm>
            <a:off x="3825240" y="1752600"/>
            <a:ext cx="1737360" cy="1588"/>
            <a:chOff x="3825240" y="1447006"/>
            <a:chExt cx="1737360" cy="1588"/>
          </a:xfrm>
        </p:grpSpPr>
        <p:cxnSp>
          <p:nvCxnSpPr>
            <p:cNvPr id="9" name="Straight Arrow Connector 8"/>
            <p:cNvCxnSpPr/>
            <p:nvPr/>
          </p:nvCxnSpPr>
          <p:spPr bwMode="auto">
            <a:xfrm>
              <a:off x="4739640" y="1447006"/>
              <a:ext cx="82296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rot="10800000" flipV="1">
              <a:off x="3825240" y="1447006"/>
              <a:ext cx="82296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3" name="TextBox 12"/>
          <p:cNvSpPr txBox="1"/>
          <p:nvPr/>
        </p:nvSpPr>
        <p:spPr>
          <a:xfrm>
            <a:off x="4693920" y="829270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past bunch crossings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74720" y="838200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following bunch crossings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762000" y="838200"/>
          <a:ext cx="2552700" cy="270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302" name="Equation" r:id="rId7" imgW="2552400" imgH="2705040" progId="Equation.DSMT4">
                  <p:embed/>
                </p:oleObj>
              </mc:Choice>
              <mc:Fallback>
                <p:oleObj name="Equation" r:id="rId7" imgW="2552400" imgH="2705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838200"/>
                        <a:ext cx="2552700" cy="2705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5894" name="Object 6"/>
          <p:cNvGraphicFramePr>
            <a:graphicFrameLocks noChangeAspect="1"/>
          </p:cNvGraphicFramePr>
          <p:nvPr/>
        </p:nvGraphicFramePr>
        <p:xfrm>
          <a:off x="757238" y="3619500"/>
          <a:ext cx="2997200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303" name="Equation" r:id="rId9" imgW="2997000" imgH="1701720" progId="Equation.DSMT4">
                  <p:embed/>
                </p:oleObj>
              </mc:Choice>
              <mc:Fallback>
                <p:oleObj name="Equation" r:id="rId9" imgW="2997000" imgH="170172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8" y="3619500"/>
                        <a:ext cx="2997200" cy="170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5895" name="Object 7"/>
          <p:cNvGraphicFramePr>
            <a:graphicFrameLocks noChangeAspect="1"/>
          </p:cNvGraphicFramePr>
          <p:nvPr/>
        </p:nvGraphicFramePr>
        <p:xfrm>
          <a:off x="4495800" y="5943600"/>
          <a:ext cx="4102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304" name="Equation" r:id="rId11" imgW="4101840" imgH="685800" progId="Equation.DSMT4">
                  <p:embed/>
                </p:oleObj>
              </mc:Choice>
              <mc:Fallback>
                <p:oleObj name="Equation" r:id="rId11" imgW="4101840" imgH="6858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5943600"/>
                        <a:ext cx="41021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5410200" y="2895600"/>
          <a:ext cx="2578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305" name="Equation" r:id="rId13" imgW="2577960" imgH="685800" progId="Equation.DSMT4">
                  <p:embed/>
                </p:oleObj>
              </mc:Choice>
              <mc:Fallback>
                <p:oleObj name="Equation" r:id="rId13" imgW="2577960" imgH="6858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895600"/>
                        <a:ext cx="25781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Arrow Connector 19"/>
          <p:cNvCxnSpPr/>
          <p:nvPr/>
        </p:nvCxnSpPr>
        <p:spPr bwMode="auto">
          <a:xfrm rot="10800000">
            <a:off x="4953000" y="2895600"/>
            <a:ext cx="304800" cy="762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rot="10800000" flipV="1">
            <a:off x="4648200" y="3124200"/>
            <a:ext cx="609600" cy="1524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 rot="5400000">
            <a:off x="4686300" y="3619500"/>
            <a:ext cx="1066800" cy="2286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rot="5400000">
            <a:off x="4991100" y="4000500"/>
            <a:ext cx="1066800" cy="2286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rot="5400000">
            <a:off x="5181600" y="4038600"/>
            <a:ext cx="1066800" cy="1524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5410200" y="4114800"/>
            <a:ext cx="1143000" cy="762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rot="5400000">
            <a:off x="5601494" y="4152900"/>
            <a:ext cx="1142206" cy="79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rot="16200000" flipH="1">
            <a:off x="5829300" y="4076700"/>
            <a:ext cx="1143000" cy="1524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rot="16200000" flipH="1">
            <a:off x="6057900" y="4076700"/>
            <a:ext cx="1143000" cy="1524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rot="16200000" flipH="1">
            <a:off x="6324600" y="4038600"/>
            <a:ext cx="1143000" cy="2286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 rot="16200000" flipH="1">
            <a:off x="6591300" y="4000500"/>
            <a:ext cx="1066800" cy="2286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/>
          <p:nvPr/>
        </p:nvCxnSpPr>
        <p:spPr bwMode="auto">
          <a:xfrm rot="16200000" flipH="1">
            <a:off x="6934200" y="3810000"/>
            <a:ext cx="838200" cy="3810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 rot="16200000" flipH="1">
            <a:off x="7200900" y="3695700"/>
            <a:ext cx="762000" cy="5334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2" name="Group 31"/>
          <p:cNvGrpSpPr/>
          <p:nvPr/>
        </p:nvGrpSpPr>
        <p:grpSpPr>
          <a:xfrm>
            <a:off x="5638800" y="829270"/>
            <a:ext cx="3505200" cy="923330"/>
            <a:chOff x="5638800" y="829270"/>
            <a:chExt cx="3505200" cy="923330"/>
          </a:xfrm>
        </p:grpSpPr>
        <p:sp>
          <p:nvSpPr>
            <p:cNvPr id="33" name="Rectangle 32"/>
            <p:cNvSpPr/>
            <p:nvPr/>
          </p:nvSpPr>
          <p:spPr bwMode="auto">
            <a:xfrm>
              <a:off x="5638800" y="829270"/>
              <a:ext cx="3505200" cy="923330"/>
            </a:xfrm>
            <a:prstGeom prst="rect">
              <a:avLst/>
            </a:prstGeom>
            <a:solidFill>
              <a:srgbClr val="CC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aphicFrame>
          <p:nvGraphicFramePr>
            <p:cNvPr id="35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2735474"/>
                </p:ext>
              </p:extLst>
            </p:nvPr>
          </p:nvGraphicFramePr>
          <p:xfrm>
            <a:off x="5778500" y="979785"/>
            <a:ext cx="3225800" cy="622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6306" name="Equation" r:id="rId15" imgW="3225600" imgH="622080" progId="Equation.DSMT4">
                    <p:embed/>
                  </p:oleObj>
                </mc:Choice>
                <mc:Fallback>
                  <p:oleObj name="Equation" r:id="rId15" imgW="3225600" imgH="6220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778500" y="979785"/>
                          <a:ext cx="3225800" cy="622300"/>
                        </a:xfrm>
                        <a:prstGeom prst="rect">
                          <a:avLst/>
                        </a:prstGeom>
                        <a:solidFill>
                          <a:srgbClr val="CCFF99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6" name="Picture 15" descr="Shapes_Page_0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3552" y="1755648"/>
            <a:ext cx="5871399" cy="3977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Pile-up Suppression in ATLAS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5480050" y="2051050"/>
          <a:ext cx="2743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253" name="Equation" r:id="rId5" imgW="2743200" imgH="393480" progId="Equation.DSMT4">
                  <p:embed/>
                </p:oleObj>
              </mc:Choice>
              <mc:Fallback>
                <p:oleObj name="Equation" r:id="rId5" imgW="2743200" imgH="3934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0050" y="2051050"/>
                        <a:ext cx="27432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 bwMode="auto">
          <a:xfrm rot="5400000" flipH="1" flipV="1">
            <a:off x="4274820" y="1638300"/>
            <a:ext cx="838200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11"/>
          <p:cNvGrpSpPr/>
          <p:nvPr/>
        </p:nvGrpSpPr>
        <p:grpSpPr>
          <a:xfrm>
            <a:off x="3825240" y="1752600"/>
            <a:ext cx="1737360" cy="1588"/>
            <a:chOff x="3825240" y="1447006"/>
            <a:chExt cx="1737360" cy="1588"/>
          </a:xfrm>
        </p:grpSpPr>
        <p:cxnSp>
          <p:nvCxnSpPr>
            <p:cNvPr id="9" name="Straight Arrow Connector 8"/>
            <p:cNvCxnSpPr/>
            <p:nvPr/>
          </p:nvCxnSpPr>
          <p:spPr bwMode="auto">
            <a:xfrm>
              <a:off x="4739640" y="1447006"/>
              <a:ext cx="82296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rot="10800000" flipV="1">
              <a:off x="3825240" y="1447006"/>
              <a:ext cx="82296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3" name="TextBox 12"/>
          <p:cNvSpPr txBox="1"/>
          <p:nvPr/>
        </p:nvSpPr>
        <p:spPr>
          <a:xfrm>
            <a:off x="4693920" y="829270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past bunch crossings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74720" y="838200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following bunch crossings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762000" y="838200"/>
          <a:ext cx="2552700" cy="270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254" name="Equation" r:id="rId7" imgW="2552400" imgH="2705040" progId="Equation.DSMT4">
                  <p:embed/>
                </p:oleObj>
              </mc:Choice>
              <mc:Fallback>
                <p:oleObj name="Equation" r:id="rId7" imgW="2552400" imgH="2705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838200"/>
                        <a:ext cx="2552700" cy="2705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6917" name="Object 5"/>
          <p:cNvGraphicFramePr>
            <a:graphicFrameLocks noChangeAspect="1"/>
          </p:cNvGraphicFramePr>
          <p:nvPr/>
        </p:nvGraphicFramePr>
        <p:xfrm>
          <a:off x="757238" y="3619500"/>
          <a:ext cx="293370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255" name="Equation" r:id="rId9" imgW="2933640" imgH="1714320" progId="Equation.DSMT4">
                  <p:embed/>
                </p:oleObj>
              </mc:Choice>
              <mc:Fallback>
                <p:oleObj name="Equation" r:id="rId9" imgW="2933640" imgH="171432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8" y="3619500"/>
                        <a:ext cx="2933700" cy="171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6918" name="Object 6"/>
          <p:cNvGraphicFramePr>
            <a:graphicFrameLocks noChangeAspect="1"/>
          </p:cNvGraphicFramePr>
          <p:nvPr/>
        </p:nvGraphicFramePr>
        <p:xfrm>
          <a:off x="4495800" y="5943600"/>
          <a:ext cx="4102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256" name="Equation" r:id="rId11" imgW="4101840" imgH="685800" progId="Equation.DSMT4">
                  <p:embed/>
                </p:oleObj>
              </mc:Choice>
              <mc:Fallback>
                <p:oleObj name="Equation" r:id="rId11" imgW="4101840" imgH="6858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5943600"/>
                        <a:ext cx="41021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5638800" y="829270"/>
            <a:ext cx="3505200" cy="923330"/>
            <a:chOff x="5638800" y="829270"/>
            <a:chExt cx="3505200" cy="923330"/>
          </a:xfrm>
        </p:grpSpPr>
        <p:sp>
          <p:nvSpPr>
            <p:cNvPr id="19" name="Rectangle 18"/>
            <p:cNvSpPr/>
            <p:nvPr/>
          </p:nvSpPr>
          <p:spPr bwMode="auto">
            <a:xfrm>
              <a:off x="5638800" y="829270"/>
              <a:ext cx="3505200" cy="923330"/>
            </a:xfrm>
            <a:prstGeom prst="rect">
              <a:avLst/>
            </a:prstGeom>
            <a:solidFill>
              <a:srgbClr val="CC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2735474"/>
                </p:ext>
              </p:extLst>
            </p:nvPr>
          </p:nvGraphicFramePr>
          <p:xfrm>
            <a:off x="5778500" y="979785"/>
            <a:ext cx="3225800" cy="622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7257" name="Equation" r:id="rId13" imgW="3225600" imgH="622080" progId="Equation.DSMT4">
                    <p:embed/>
                  </p:oleObj>
                </mc:Choice>
                <mc:Fallback>
                  <p:oleObj name="Equation" r:id="rId13" imgW="3225600" imgH="6220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778500" y="979785"/>
                          <a:ext cx="3225800" cy="622300"/>
                        </a:xfrm>
                        <a:prstGeom prst="rect">
                          <a:avLst/>
                        </a:prstGeom>
                        <a:solidFill>
                          <a:srgbClr val="CCFF99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Picture 16" descr="Shapes_Page_0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3552" y="1755648"/>
            <a:ext cx="5871399" cy="3977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Pile-up Suppression in ATLAS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5473700" y="2051050"/>
          <a:ext cx="2755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277" name="Equation" r:id="rId5" imgW="2755800" imgH="393480" progId="Equation.DSMT4">
                  <p:embed/>
                </p:oleObj>
              </mc:Choice>
              <mc:Fallback>
                <p:oleObj name="Equation" r:id="rId5" imgW="2755800" imgH="3934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2051050"/>
                        <a:ext cx="27559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 bwMode="auto">
          <a:xfrm rot="5400000" flipH="1" flipV="1">
            <a:off x="4274820" y="1638300"/>
            <a:ext cx="838200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11"/>
          <p:cNvGrpSpPr/>
          <p:nvPr/>
        </p:nvGrpSpPr>
        <p:grpSpPr>
          <a:xfrm>
            <a:off x="3825240" y="1752600"/>
            <a:ext cx="1737360" cy="1588"/>
            <a:chOff x="3825240" y="1447006"/>
            <a:chExt cx="1737360" cy="1588"/>
          </a:xfrm>
        </p:grpSpPr>
        <p:cxnSp>
          <p:nvCxnSpPr>
            <p:cNvPr id="9" name="Straight Arrow Connector 8"/>
            <p:cNvCxnSpPr/>
            <p:nvPr/>
          </p:nvCxnSpPr>
          <p:spPr bwMode="auto">
            <a:xfrm>
              <a:off x="4739640" y="1447006"/>
              <a:ext cx="82296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rot="10800000" flipV="1">
              <a:off x="3825240" y="1447006"/>
              <a:ext cx="82296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3" name="TextBox 12"/>
          <p:cNvSpPr txBox="1"/>
          <p:nvPr/>
        </p:nvSpPr>
        <p:spPr>
          <a:xfrm>
            <a:off x="4693920" y="829270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past bunch crossings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74720" y="838200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following bunch crossings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762000" y="838200"/>
          <a:ext cx="2552700" cy="270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278" name="Equation" r:id="rId7" imgW="2552400" imgH="2705040" progId="Equation.DSMT4">
                  <p:embed/>
                </p:oleObj>
              </mc:Choice>
              <mc:Fallback>
                <p:oleObj name="Equation" r:id="rId7" imgW="2552400" imgH="2705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838200"/>
                        <a:ext cx="2552700" cy="2705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7941" name="Object 5"/>
          <p:cNvGraphicFramePr>
            <a:graphicFrameLocks noChangeAspect="1"/>
          </p:cNvGraphicFramePr>
          <p:nvPr/>
        </p:nvGraphicFramePr>
        <p:xfrm>
          <a:off x="757238" y="3619500"/>
          <a:ext cx="293370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279" name="Equation" r:id="rId9" imgW="2933640" imgH="1714320" progId="Equation.DSMT4">
                  <p:embed/>
                </p:oleObj>
              </mc:Choice>
              <mc:Fallback>
                <p:oleObj name="Equation" r:id="rId9" imgW="2933640" imgH="171432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8" y="3619500"/>
                        <a:ext cx="2933700" cy="171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7942" name="Object 6"/>
          <p:cNvGraphicFramePr>
            <a:graphicFrameLocks noChangeAspect="1"/>
          </p:cNvGraphicFramePr>
          <p:nvPr/>
        </p:nvGraphicFramePr>
        <p:xfrm>
          <a:off x="4495800" y="5943600"/>
          <a:ext cx="4102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280" name="Equation" r:id="rId11" imgW="4101840" imgH="685800" progId="Equation.DSMT4">
                  <p:embed/>
                </p:oleObj>
              </mc:Choice>
              <mc:Fallback>
                <p:oleObj name="Equation" r:id="rId11" imgW="4101840" imgH="6858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5943600"/>
                        <a:ext cx="41021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5638800" y="829270"/>
            <a:ext cx="3505200" cy="923330"/>
            <a:chOff x="5638800" y="829270"/>
            <a:chExt cx="3505200" cy="923330"/>
          </a:xfrm>
        </p:grpSpPr>
        <p:sp>
          <p:nvSpPr>
            <p:cNvPr id="19" name="Rectangle 18"/>
            <p:cNvSpPr/>
            <p:nvPr/>
          </p:nvSpPr>
          <p:spPr bwMode="auto">
            <a:xfrm>
              <a:off x="5638800" y="829270"/>
              <a:ext cx="3505200" cy="923330"/>
            </a:xfrm>
            <a:prstGeom prst="rect">
              <a:avLst/>
            </a:prstGeom>
            <a:solidFill>
              <a:srgbClr val="CC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2735474"/>
                </p:ext>
              </p:extLst>
            </p:nvPr>
          </p:nvGraphicFramePr>
          <p:xfrm>
            <a:off x="5778500" y="979785"/>
            <a:ext cx="3225800" cy="622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8281" name="Equation" r:id="rId13" imgW="3225600" imgH="622080" progId="Equation.DSMT4">
                    <p:embed/>
                  </p:oleObj>
                </mc:Choice>
                <mc:Fallback>
                  <p:oleObj name="Equation" r:id="rId13" imgW="3225600" imgH="6220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778500" y="979785"/>
                          <a:ext cx="3225800" cy="622300"/>
                        </a:xfrm>
                        <a:prstGeom prst="rect">
                          <a:avLst/>
                        </a:prstGeom>
                        <a:solidFill>
                          <a:srgbClr val="CCFF99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8" name="Picture 17" descr="Shapes 2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3552" y="1755648"/>
            <a:ext cx="5871399" cy="3977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Pile-up Suppression in ATLAS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5207000" y="2057400"/>
          <a:ext cx="2946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372" name="Equation" r:id="rId5" imgW="2946240" imgH="380880" progId="Equation.DSMT4">
                  <p:embed/>
                </p:oleObj>
              </mc:Choice>
              <mc:Fallback>
                <p:oleObj name="Equation" r:id="rId5" imgW="2946240" imgH="3808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0" y="2057400"/>
                        <a:ext cx="2946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 bwMode="auto">
          <a:xfrm rot="5400000" flipH="1" flipV="1">
            <a:off x="4274820" y="1638300"/>
            <a:ext cx="838200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11"/>
          <p:cNvGrpSpPr/>
          <p:nvPr/>
        </p:nvGrpSpPr>
        <p:grpSpPr>
          <a:xfrm>
            <a:off x="3825240" y="1752600"/>
            <a:ext cx="1737360" cy="1588"/>
            <a:chOff x="3825240" y="1447006"/>
            <a:chExt cx="1737360" cy="1588"/>
          </a:xfrm>
        </p:grpSpPr>
        <p:cxnSp>
          <p:nvCxnSpPr>
            <p:cNvPr id="9" name="Straight Arrow Connector 8"/>
            <p:cNvCxnSpPr/>
            <p:nvPr/>
          </p:nvCxnSpPr>
          <p:spPr bwMode="auto">
            <a:xfrm>
              <a:off x="4739640" y="1447006"/>
              <a:ext cx="82296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rot="10800000" flipV="1">
              <a:off x="3825240" y="1447006"/>
              <a:ext cx="82296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3" name="TextBox 12"/>
          <p:cNvSpPr txBox="1"/>
          <p:nvPr/>
        </p:nvSpPr>
        <p:spPr>
          <a:xfrm>
            <a:off x="4693920" y="829270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past bunch crossings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74720" y="838200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following bunch crossings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762000" y="838200"/>
          <a:ext cx="2552700" cy="270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373" name="Equation" r:id="rId7" imgW="2552400" imgH="2705040" progId="Equation.DSMT4">
                  <p:embed/>
                </p:oleObj>
              </mc:Choice>
              <mc:Fallback>
                <p:oleObj name="Equation" r:id="rId7" imgW="2552400" imgH="2705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838200"/>
                        <a:ext cx="2552700" cy="2705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8965" name="Object 5"/>
          <p:cNvGraphicFramePr>
            <a:graphicFrameLocks noChangeAspect="1"/>
          </p:cNvGraphicFramePr>
          <p:nvPr/>
        </p:nvGraphicFramePr>
        <p:xfrm>
          <a:off x="757238" y="3619500"/>
          <a:ext cx="27559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374" name="Equation" r:id="rId9" imgW="2755800" imgH="1244520" progId="Equation.DSMT4">
                  <p:embed/>
                </p:oleObj>
              </mc:Choice>
              <mc:Fallback>
                <p:oleObj name="Equation" r:id="rId9" imgW="2755800" imgH="124452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8" y="3619500"/>
                        <a:ext cx="2755900" cy="1244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8966" name="Object 6"/>
          <p:cNvGraphicFramePr>
            <a:graphicFrameLocks noChangeAspect="1"/>
          </p:cNvGraphicFramePr>
          <p:nvPr/>
        </p:nvGraphicFramePr>
        <p:xfrm>
          <a:off x="4495800" y="5943600"/>
          <a:ext cx="4102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375" name="Equation" r:id="rId11" imgW="4101840" imgH="685800" progId="Equation.DSMT4">
                  <p:embed/>
                </p:oleObj>
              </mc:Choice>
              <mc:Fallback>
                <p:oleObj name="Equation" r:id="rId11" imgW="4101840" imgH="6858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5943600"/>
                        <a:ext cx="41021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744538" y="5054600"/>
          <a:ext cx="34925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376" name="Equation" r:id="rId13" imgW="3492360" imgH="1041120" progId="Equation.DSMT4">
                  <p:embed/>
                </p:oleObj>
              </mc:Choice>
              <mc:Fallback>
                <p:oleObj name="Equation" r:id="rId13" imgW="3492360" imgH="104112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8" y="5054600"/>
                        <a:ext cx="3492500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5638800" y="829270"/>
            <a:ext cx="3505200" cy="923330"/>
            <a:chOff x="5638800" y="829270"/>
            <a:chExt cx="3505200" cy="92333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5638800" y="829270"/>
              <a:ext cx="3505200" cy="923330"/>
            </a:xfrm>
            <a:prstGeom prst="rect">
              <a:avLst/>
            </a:prstGeom>
            <a:solidFill>
              <a:srgbClr val="CC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2735474"/>
                </p:ext>
              </p:extLst>
            </p:nvPr>
          </p:nvGraphicFramePr>
          <p:xfrm>
            <a:off x="5778500" y="979785"/>
            <a:ext cx="3225800" cy="622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9377" name="Equation" r:id="rId15" imgW="3225600" imgH="622080" progId="Equation.DSMT4">
                    <p:embed/>
                  </p:oleObj>
                </mc:Choice>
                <mc:Fallback>
                  <p:oleObj name="Equation" r:id="rId15" imgW="3225600" imgH="6220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778500" y="979785"/>
                          <a:ext cx="3225800" cy="622300"/>
                        </a:xfrm>
                        <a:prstGeom prst="rect">
                          <a:avLst/>
                        </a:prstGeom>
                        <a:solidFill>
                          <a:srgbClr val="CCFF99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Pile-up Suppression in ATLAS</a:t>
            </a:r>
            <a:endParaRPr lang="en-US" dirty="0"/>
          </a:p>
        </p:txBody>
      </p:sp>
      <p:pic>
        <p:nvPicPr>
          <p:cNvPr id="144999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1447800"/>
            <a:ext cx="596113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49992" name="Object 8"/>
          <p:cNvGraphicFramePr>
            <a:graphicFrameLocks noChangeAspect="1"/>
          </p:cNvGraphicFramePr>
          <p:nvPr/>
        </p:nvGraphicFramePr>
        <p:xfrm>
          <a:off x="4298950" y="3549650"/>
          <a:ext cx="29210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257" name="Equation" r:id="rId5" imgW="2920680" imgH="888840" progId="Equation.DSMT4">
                  <p:embed/>
                </p:oleObj>
              </mc:Choice>
              <mc:Fallback>
                <p:oleObj name="Equation" r:id="rId5" imgW="2920680" imgH="88884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8950" y="3549650"/>
                        <a:ext cx="2921000" cy="889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 bwMode="auto">
          <a:xfrm>
            <a:off x="1524000" y="1447800"/>
            <a:ext cx="457200" cy="2743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762000" y="838200"/>
          <a:ext cx="23114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258" name="Equation" r:id="rId7" imgW="2311200" imgH="736560" progId="Equation.DSMT4">
                  <p:embed/>
                </p:oleObj>
              </mc:Choice>
              <mc:Fallback>
                <p:oleObj name="Equation" r:id="rId7" imgW="2311200" imgH="73656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838200"/>
                        <a:ext cx="23114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4406900" y="5765800"/>
          <a:ext cx="32131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259" name="Equation" r:id="rId9" imgW="3213000" imgH="330120" progId="Equation.DSMT4">
                  <p:embed/>
                </p:oleObj>
              </mc:Choice>
              <mc:Fallback>
                <p:oleObj name="Equation" r:id="rId9" imgW="3213000" imgH="33012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6900" y="5765800"/>
                        <a:ext cx="3213100" cy="330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Straight Arrow Connector 22"/>
          <p:cNvCxnSpPr/>
          <p:nvPr/>
        </p:nvCxnSpPr>
        <p:spPr bwMode="auto">
          <a:xfrm>
            <a:off x="2438400" y="6248400"/>
            <a:ext cx="5105400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rot="16200000" flipV="1">
            <a:off x="5753100" y="3467100"/>
            <a:ext cx="4038600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3689430" y="6324600"/>
            <a:ext cx="260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decreasing pile-up history</a:t>
            </a:r>
            <a:endParaRPr lang="en-US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6373325" y="3336992"/>
            <a:ext cx="331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increasing pile-up effect on signal</a:t>
            </a:r>
            <a:endParaRPr lang="en-US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238500" y="762000"/>
            <a:ext cx="3505200" cy="923330"/>
            <a:chOff x="5638800" y="829270"/>
            <a:chExt cx="3505200" cy="923330"/>
          </a:xfrm>
        </p:grpSpPr>
        <p:sp>
          <p:nvSpPr>
            <p:cNvPr id="14" name="Rectangle 13"/>
            <p:cNvSpPr/>
            <p:nvPr/>
          </p:nvSpPr>
          <p:spPr bwMode="auto">
            <a:xfrm>
              <a:off x="5638800" y="829270"/>
              <a:ext cx="3505200" cy="923330"/>
            </a:xfrm>
            <a:prstGeom prst="rect">
              <a:avLst/>
            </a:prstGeom>
            <a:solidFill>
              <a:srgbClr val="CC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2735474"/>
                </p:ext>
              </p:extLst>
            </p:nvPr>
          </p:nvGraphicFramePr>
          <p:xfrm>
            <a:off x="5778500" y="979785"/>
            <a:ext cx="3225800" cy="622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0260" name="Equation" r:id="rId11" imgW="3225600" imgH="622080" progId="Equation.DSMT4">
                    <p:embed/>
                  </p:oleObj>
                </mc:Choice>
                <mc:Fallback>
                  <p:oleObj name="Equation" r:id="rId11" imgW="3225600" imgH="6220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778500" y="979785"/>
                          <a:ext cx="3225800" cy="622300"/>
                        </a:xfrm>
                        <a:prstGeom prst="rect">
                          <a:avLst/>
                        </a:prstGeom>
                        <a:solidFill>
                          <a:srgbClr val="CCFF99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Pile-up Suppression in ATLAS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304800" y="762000"/>
            <a:ext cx="4343400" cy="5943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Online pile-up suppression</a:t>
            </a:r>
          </a:p>
          <a:p>
            <a:pPr lvl="1"/>
            <a:r>
              <a:rPr lang="en-US" dirty="0" smtClean="0"/>
              <a:t>Attempt to compensate signal contributions from in-time pile-up by suppression from physics signals in the pile-up history</a:t>
            </a:r>
          </a:p>
          <a:p>
            <a:pPr lvl="2"/>
            <a:r>
              <a:rPr lang="en-US" dirty="0" smtClean="0"/>
              <a:t>Can only suppress average in-time pile-up contribution in any given calorimeter cell</a:t>
            </a:r>
          </a:p>
          <a:p>
            <a:pPr lvl="1"/>
            <a:r>
              <a:rPr lang="en-US" dirty="0" smtClean="0"/>
              <a:t>Residual in-time pile-up effects still to be addressed offline</a:t>
            </a:r>
          </a:p>
          <a:p>
            <a:pPr lvl="2"/>
            <a:r>
              <a:rPr lang="en-US" dirty="0" smtClean="0"/>
              <a:t>Non-</a:t>
            </a:r>
            <a:r>
              <a:rPr lang="en-US" dirty="0" err="1" smtClean="0"/>
              <a:t>gaussian</a:t>
            </a:r>
            <a:r>
              <a:rPr lang="en-US" dirty="0" smtClean="0"/>
              <a:t> fluctuations in signal from minimum bias events in a given cell – tails due to physics fluctuations and coherent noise effects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Distortion of pile-up history</a:t>
            </a:r>
          </a:p>
          <a:p>
            <a:pPr lvl="2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LHC bunch structure and super-structure makes pile-up history dependent on phase with respect to bunch gaps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Works better in high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lumi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/high bunch crossing scenario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Better cancellation with more stable average energy &amp; finer integration of pulse shape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  <p:graphicFrame>
        <p:nvGraphicFramePr>
          <p:cNvPr id="14" name="Chart 13"/>
          <p:cNvGraphicFramePr/>
          <p:nvPr/>
        </p:nvGraphicFramePr>
        <p:xfrm>
          <a:off x="4648200" y="762000"/>
          <a:ext cx="4495800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8166100" y="4406900"/>
          <a:ext cx="863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153" name="Equation" r:id="rId5" imgW="863280" imgH="291960" progId="Equation.DSMT4">
                  <p:embed/>
                </p:oleObj>
              </mc:Choice>
              <mc:Fallback>
                <p:oleObj name="Equation" r:id="rId5" imgW="863280" imgH="29196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6100" y="4406900"/>
                        <a:ext cx="863600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6591300" y="1143000"/>
          <a:ext cx="21336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154" name="Equation" r:id="rId7" imgW="2133360" imgH="876240" progId="Equation.DSMT4">
                  <p:embed/>
                </p:oleObj>
              </mc:Choice>
              <mc:Fallback>
                <p:oleObj name="Equation" r:id="rId7" imgW="2133360" imgH="8762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1300" y="1143000"/>
                        <a:ext cx="2133600" cy="876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/>
          <p:cNvCxnSpPr/>
          <p:nvPr/>
        </p:nvCxnSpPr>
        <p:spPr bwMode="auto">
          <a:xfrm rot="16200000" flipH="1">
            <a:off x="4607052" y="2625852"/>
            <a:ext cx="2971800" cy="6096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rot="16200000" flipH="1">
            <a:off x="5105400" y="2971801"/>
            <a:ext cx="2286000" cy="0"/>
          </a:xfrm>
          <a:prstGeom prst="line">
            <a:avLst/>
          </a:prstGeom>
          <a:noFill/>
          <a:ln w="12700" cap="flat" cmpd="sng" algn="ctr">
            <a:solidFill>
              <a:srgbClr val="008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 descr="gapeffect02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80560" y="762000"/>
            <a:ext cx="4663440" cy="359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Pile-up Suppression in ATLAS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304800" y="762000"/>
            <a:ext cx="4343400" cy="5943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Online pile-up suppression</a:t>
            </a:r>
          </a:p>
          <a:p>
            <a:pPr lvl="1"/>
            <a:r>
              <a:rPr lang="en-US" dirty="0" smtClean="0"/>
              <a:t>Attempt to compensate signal contributions from in-time pile-up by suppression from physics signals in the pile-up history</a:t>
            </a:r>
          </a:p>
          <a:p>
            <a:pPr lvl="2"/>
            <a:r>
              <a:rPr lang="en-US" dirty="0" smtClean="0"/>
              <a:t>Can only suppress average in-time pile-up contribution in any given calorimeter cell</a:t>
            </a:r>
          </a:p>
          <a:p>
            <a:pPr lvl="1"/>
            <a:r>
              <a:rPr lang="en-US" dirty="0" smtClean="0"/>
              <a:t>Residual in-time pile-up effects still to be addressed offline</a:t>
            </a:r>
          </a:p>
          <a:p>
            <a:pPr lvl="2"/>
            <a:r>
              <a:rPr lang="en-US" dirty="0" smtClean="0"/>
              <a:t>Non-</a:t>
            </a:r>
            <a:r>
              <a:rPr lang="en-US" dirty="0" err="1" smtClean="0"/>
              <a:t>gaussian</a:t>
            </a:r>
            <a:r>
              <a:rPr lang="en-US" dirty="0" smtClean="0"/>
              <a:t> fluctuations in signal from minimum bias events in a given cell – tails due to physics fluctuations and coherent noise effects</a:t>
            </a:r>
          </a:p>
          <a:p>
            <a:pPr lvl="1"/>
            <a:r>
              <a:rPr lang="en-US" dirty="0" smtClean="0"/>
              <a:t>Distortion of pile-up history</a:t>
            </a:r>
          </a:p>
          <a:p>
            <a:pPr lvl="2"/>
            <a:r>
              <a:rPr lang="en-US" dirty="0" smtClean="0"/>
              <a:t>LHC bunch structure and super-structure makes pile-up history dependent on phase with respect to bunch gaps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Works better in high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lumi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/high bunch crossing scenario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Better cancellation with more stable average energy &amp; finer integration of pulse shape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7086600" y="1219200"/>
          <a:ext cx="1917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204" name="Equation" r:id="rId5" imgW="1917360" imgH="228600" progId="Equation.DSMT4">
                  <p:embed/>
                </p:oleObj>
              </mc:Choice>
              <mc:Fallback>
                <p:oleObj name="Equation" r:id="rId5" imgW="191736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1219200"/>
                        <a:ext cx="1917700" cy="228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Straight Arrow Connector 22"/>
          <p:cNvCxnSpPr/>
          <p:nvPr/>
        </p:nvCxnSpPr>
        <p:spPr bwMode="auto">
          <a:xfrm rot="16200000" flipV="1">
            <a:off x="5372100" y="1714500"/>
            <a:ext cx="228600" cy="152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5334000" y="1905000"/>
            <a:ext cx="109010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in-time + next 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86200" y="2542401"/>
            <a:ext cx="4409862" cy="276999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pPr algn="r">
              <a:buNone/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over-compensation due to lack of next bunch-crossing w/collisions  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8229600" y="2667000"/>
            <a:ext cx="381000" cy="15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13" name="Group 12"/>
          <p:cNvGrpSpPr/>
          <p:nvPr/>
        </p:nvGrpSpPr>
        <p:grpSpPr>
          <a:xfrm>
            <a:off x="5334000" y="5706070"/>
            <a:ext cx="3505200" cy="923330"/>
            <a:chOff x="5638800" y="829270"/>
            <a:chExt cx="3505200" cy="923330"/>
          </a:xfrm>
        </p:grpSpPr>
        <p:sp>
          <p:nvSpPr>
            <p:cNvPr id="14" name="Rectangle 13"/>
            <p:cNvSpPr/>
            <p:nvPr/>
          </p:nvSpPr>
          <p:spPr bwMode="auto">
            <a:xfrm>
              <a:off x="5638800" y="829270"/>
              <a:ext cx="3505200" cy="923330"/>
            </a:xfrm>
            <a:prstGeom prst="rect">
              <a:avLst/>
            </a:prstGeom>
            <a:solidFill>
              <a:srgbClr val="CC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3980230"/>
                </p:ext>
              </p:extLst>
            </p:nvPr>
          </p:nvGraphicFramePr>
          <p:xfrm>
            <a:off x="5981700" y="1005483"/>
            <a:ext cx="281940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2205" name="Equation" r:id="rId7" imgW="2819160" imgH="571320" progId="Equation.DSMT4">
                    <p:embed/>
                  </p:oleObj>
                </mc:Choice>
                <mc:Fallback>
                  <p:oleObj name="Equation" r:id="rId7" imgW="2819160" imgH="5713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981700" y="1005483"/>
                          <a:ext cx="2819400" cy="571500"/>
                        </a:xfrm>
                        <a:prstGeom prst="rect">
                          <a:avLst/>
                        </a:prstGeom>
                        <a:solidFill>
                          <a:srgbClr val="CCFF99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154394"/>
              </p:ext>
            </p:extLst>
          </p:nvPr>
        </p:nvGraphicFramePr>
        <p:xfrm>
          <a:off x="5067300" y="4191000"/>
          <a:ext cx="990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206" name="Equation" r:id="rId9" imgW="990170" imgH="291973" progId="Equation.DSMT4">
                  <p:embed/>
                </p:oleObj>
              </mc:Choice>
              <mc:Fallback>
                <p:oleObj name="Equation" r:id="rId9" imgW="990170" imgH="291973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7300" y="4191000"/>
                        <a:ext cx="990600" cy="292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 descr="gapeffect05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80560" y="762000"/>
            <a:ext cx="4663440" cy="359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Pile-up Suppression in ATLAS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304800" y="762000"/>
            <a:ext cx="4343400" cy="5943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Online pile-up suppression</a:t>
            </a:r>
          </a:p>
          <a:p>
            <a:pPr lvl="1"/>
            <a:r>
              <a:rPr lang="en-US" dirty="0" smtClean="0"/>
              <a:t>Attempt to compensate signal contributions from in-time pile-up by suppression from physics signals in the pile-up history</a:t>
            </a:r>
          </a:p>
          <a:p>
            <a:pPr lvl="2"/>
            <a:r>
              <a:rPr lang="en-US" dirty="0" smtClean="0"/>
              <a:t>Can only suppress average in-time pile-up contribution in any given calorimeter cell</a:t>
            </a:r>
          </a:p>
          <a:p>
            <a:pPr lvl="1"/>
            <a:r>
              <a:rPr lang="en-US" dirty="0" smtClean="0"/>
              <a:t>Residual in-time pile-up effects still to be addressed offline</a:t>
            </a:r>
          </a:p>
          <a:p>
            <a:pPr lvl="2"/>
            <a:r>
              <a:rPr lang="en-US" dirty="0" smtClean="0"/>
              <a:t>Non-</a:t>
            </a:r>
            <a:r>
              <a:rPr lang="en-US" dirty="0" err="1" smtClean="0"/>
              <a:t>gaussian</a:t>
            </a:r>
            <a:r>
              <a:rPr lang="en-US" dirty="0" smtClean="0"/>
              <a:t> fluctuations in signal from minimum bias events in a given cell – tails due to physics fluctuations and coherent noise effects</a:t>
            </a:r>
          </a:p>
          <a:p>
            <a:pPr lvl="1"/>
            <a:r>
              <a:rPr lang="en-US" dirty="0" smtClean="0"/>
              <a:t>Distortion of pile-up history</a:t>
            </a:r>
          </a:p>
          <a:p>
            <a:pPr lvl="2"/>
            <a:r>
              <a:rPr lang="en-US" dirty="0" smtClean="0"/>
              <a:t>LHC bunch structure and super-structure makes pile-up history dependent on phase with respect to bunch gaps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Works better in high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lumi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/high bunch crossing scenario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Better cancellation with more stable average energy &amp; finer integration of pulse shape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7086600" y="1219200"/>
          <a:ext cx="1917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269" name="Equation" r:id="rId5" imgW="1917360" imgH="228600" progId="Equation.DSMT4">
                  <p:embed/>
                </p:oleObj>
              </mc:Choice>
              <mc:Fallback>
                <p:oleObj name="Equation" r:id="rId5" imgW="191736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1219200"/>
                        <a:ext cx="1917700" cy="228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Straight Arrow Connector 22"/>
          <p:cNvCxnSpPr/>
          <p:nvPr/>
        </p:nvCxnSpPr>
        <p:spPr bwMode="auto">
          <a:xfrm rot="16200000" flipV="1">
            <a:off x="5372100" y="1943100"/>
            <a:ext cx="304800" cy="2286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5618329" y="2209800"/>
            <a:ext cx="934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in-time only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334000" y="5706070"/>
            <a:ext cx="3505200" cy="923330"/>
            <a:chOff x="5638800" y="829270"/>
            <a:chExt cx="3505200" cy="92333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5638800" y="829270"/>
              <a:ext cx="3505200" cy="923330"/>
            </a:xfrm>
            <a:prstGeom prst="rect">
              <a:avLst/>
            </a:prstGeom>
            <a:solidFill>
              <a:srgbClr val="CC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2077977"/>
                </p:ext>
              </p:extLst>
            </p:nvPr>
          </p:nvGraphicFramePr>
          <p:xfrm>
            <a:off x="5981700" y="1005483"/>
            <a:ext cx="281940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3270" name="Equation" r:id="rId7" imgW="2819160" imgH="571320" progId="Equation.DSMT4">
                    <p:embed/>
                  </p:oleObj>
                </mc:Choice>
                <mc:Fallback>
                  <p:oleObj name="Equation" r:id="rId7" imgW="2819160" imgH="5713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981700" y="1005483"/>
                          <a:ext cx="2819400" cy="571500"/>
                        </a:xfrm>
                        <a:prstGeom prst="rect">
                          <a:avLst/>
                        </a:prstGeom>
                        <a:solidFill>
                          <a:srgbClr val="CCFF99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154394"/>
              </p:ext>
            </p:extLst>
          </p:nvPr>
        </p:nvGraphicFramePr>
        <p:xfrm>
          <a:off x="5067300" y="4191000"/>
          <a:ext cx="990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271" name="Equation" r:id="rId9" imgW="990170" imgH="291973" progId="Equation.DSMT4">
                  <p:embed/>
                </p:oleObj>
              </mc:Choice>
              <mc:Fallback>
                <p:oleObj name="Equation" r:id="rId9" imgW="990170" imgH="291973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7300" y="4191000"/>
                        <a:ext cx="990600" cy="292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393321"/>
              </p:ext>
            </p:extLst>
          </p:nvPr>
        </p:nvGraphicFramePr>
        <p:xfrm>
          <a:off x="5067300" y="4495800"/>
          <a:ext cx="10033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272" name="Equation" r:id="rId11" imgW="1002865" imgH="291973" progId="Equation.DSMT4">
                  <p:embed/>
                </p:oleObj>
              </mc:Choice>
              <mc:Fallback>
                <p:oleObj name="Equation" r:id="rId11" imgW="1002865" imgH="291973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7300" y="4495800"/>
                        <a:ext cx="1003300" cy="292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 descr="gapeffect07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80560" y="762000"/>
            <a:ext cx="4663440" cy="359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Pile-up Suppression in ATLAS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304800" y="762000"/>
            <a:ext cx="4343400" cy="5943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Online pile-up suppression</a:t>
            </a:r>
          </a:p>
          <a:p>
            <a:pPr lvl="1"/>
            <a:r>
              <a:rPr lang="en-US" dirty="0" smtClean="0"/>
              <a:t>Attempt to compensate signal contributions from in-time pile-up by suppression from physics signals in the pile-up history</a:t>
            </a:r>
          </a:p>
          <a:p>
            <a:pPr lvl="2"/>
            <a:r>
              <a:rPr lang="en-US" dirty="0" smtClean="0"/>
              <a:t>Can only suppress average in-time pile-up contribution in any given calorimeter cell</a:t>
            </a:r>
          </a:p>
          <a:p>
            <a:pPr lvl="1"/>
            <a:r>
              <a:rPr lang="en-US" dirty="0" smtClean="0"/>
              <a:t>Residual in-time pile-up effects still to be addressed offline</a:t>
            </a:r>
          </a:p>
          <a:p>
            <a:pPr lvl="2"/>
            <a:r>
              <a:rPr lang="en-US" dirty="0" smtClean="0"/>
              <a:t>Non-</a:t>
            </a:r>
            <a:r>
              <a:rPr lang="en-US" dirty="0" err="1" smtClean="0"/>
              <a:t>gaussian</a:t>
            </a:r>
            <a:r>
              <a:rPr lang="en-US" dirty="0" smtClean="0"/>
              <a:t> fluctuations in signal from minimum bias events in a given cell – tails due to physics fluctuations and coherent noise effects</a:t>
            </a:r>
          </a:p>
          <a:p>
            <a:pPr lvl="1"/>
            <a:r>
              <a:rPr lang="en-US" dirty="0" smtClean="0"/>
              <a:t>Distortion of pile-up history</a:t>
            </a:r>
          </a:p>
          <a:p>
            <a:pPr lvl="2"/>
            <a:r>
              <a:rPr lang="en-US" dirty="0" smtClean="0"/>
              <a:t>LHC bunch structure and super-structure makes pile-up history dependent on phase with respect to bunch gaps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Works better in high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lumi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/high bunch crossing scenario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Better cancellation with more stable average energy &amp; finer integration of pulse shape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7042150" y="1219200"/>
          <a:ext cx="2006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336" name="Equation" r:id="rId5" imgW="2006280" imgH="228600" progId="Equation.DSMT4">
                  <p:embed/>
                </p:oleObj>
              </mc:Choice>
              <mc:Fallback>
                <p:oleObj name="Equation" r:id="rId5" imgW="200628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2150" y="1219200"/>
                        <a:ext cx="2006600" cy="228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Straight Arrow Connector 22"/>
          <p:cNvCxnSpPr/>
          <p:nvPr/>
        </p:nvCxnSpPr>
        <p:spPr bwMode="auto">
          <a:xfrm rot="16200000" flipV="1">
            <a:off x="5372100" y="1943100"/>
            <a:ext cx="304800" cy="2286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5618329" y="2209800"/>
            <a:ext cx="934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in-time only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334000" y="5706070"/>
            <a:ext cx="3505200" cy="923330"/>
            <a:chOff x="5638800" y="829270"/>
            <a:chExt cx="3505200" cy="92333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5638800" y="829270"/>
              <a:ext cx="3505200" cy="923330"/>
            </a:xfrm>
            <a:prstGeom prst="rect">
              <a:avLst/>
            </a:prstGeom>
            <a:solidFill>
              <a:srgbClr val="CC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8613043"/>
                </p:ext>
              </p:extLst>
            </p:nvPr>
          </p:nvGraphicFramePr>
          <p:xfrm>
            <a:off x="5981700" y="1005483"/>
            <a:ext cx="281940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4337" name="Equation" r:id="rId7" imgW="2819160" imgH="571320" progId="Equation.DSMT4">
                    <p:embed/>
                  </p:oleObj>
                </mc:Choice>
                <mc:Fallback>
                  <p:oleObj name="Equation" r:id="rId7" imgW="2819160" imgH="5713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981700" y="1005483"/>
                          <a:ext cx="2819400" cy="571500"/>
                        </a:xfrm>
                        <a:prstGeom prst="rect">
                          <a:avLst/>
                        </a:prstGeom>
                        <a:solidFill>
                          <a:srgbClr val="CCFF99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154394"/>
              </p:ext>
            </p:extLst>
          </p:nvPr>
        </p:nvGraphicFramePr>
        <p:xfrm>
          <a:off x="5067300" y="4191000"/>
          <a:ext cx="990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338" name="Equation" r:id="rId9" imgW="990360" imgH="291960" progId="Equation.DSMT4">
                  <p:embed/>
                </p:oleObj>
              </mc:Choice>
              <mc:Fallback>
                <p:oleObj name="Equation" r:id="rId9" imgW="990360" imgH="29196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7300" y="4191000"/>
                        <a:ext cx="990600" cy="292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393321"/>
              </p:ext>
            </p:extLst>
          </p:nvPr>
        </p:nvGraphicFramePr>
        <p:xfrm>
          <a:off x="5067300" y="4495800"/>
          <a:ext cx="10033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339" name="Equation" r:id="rId11" imgW="1002960" imgH="291960" progId="Equation.DSMT4">
                  <p:embed/>
                </p:oleObj>
              </mc:Choice>
              <mc:Fallback>
                <p:oleObj name="Equation" r:id="rId11" imgW="1002960" imgH="29196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7300" y="4495800"/>
                        <a:ext cx="1003300" cy="292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270700"/>
              </p:ext>
            </p:extLst>
          </p:nvPr>
        </p:nvGraphicFramePr>
        <p:xfrm>
          <a:off x="5067300" y="4800600"/>
          <a:ext cx="990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340" name="Equation" r:id="rId13" imgW="990360" imgH="291960" progId="Equation.DSMT4">
                  <p:embed/>
                </p:oleObj>
              </mc:Choice>
              <mc:Fallback>
                <p:oleObj name="Equation" r:id="rId13" imgW="990360" imgH="29196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7300" y="4800600"/>
                        <a:ext cx="990600" cy="292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7" descr="gapeffect15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80560" y="762000"/>
            <a:ext cx="4663440" cy="359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Pile-up Suppression in ATLAS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304800" y="762000"/>
            <a:ext cx="4343400" cy="5943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Online pile-up suppression</a:t>
            </a:r>
          </a:p>
          <a:p>
            <a:pPr lvl="1"/>
            <a:r>
              <a:rPr lang="en-US" dirty="0" smtClean="0"/>
              <a:t>Attempt to compensate signal contributions from in-time pile-up by suppression from physics signals in the pile-up history</a:t>
            </a:r>
          </a:p>
          <a:p>
            <a:pPr lvl="2"/>
            <a:r>
              <a:rPr lang="en-US" dirty="0" smtClean="0"/>
              <a:t>Can only suppress average in-time pile-up contribution in any given calorimeter cell</a:t>
            </a:r>
          </a:p>
          <a:p>
            <a:pPr lvl="1"/>
            <a:r>
              <a:rPr lang="en-US" dirty="0" smtClean="0"/>
              <a:t>Residual in-time pile-up effects still to be addressed offline</a:t>
            </a:r>
          </a:p>
          <a:p>
            <a:pPr lvl="2"/>
            <a:r>
              <a:rPr lang="en-US" dirty="0" smtClean="0"/>
              <a:t>Non-</a:t>
            </a:r>
            <a:r>
              <a:rPr lang="en-US" dirty="0" err="1" smtClean="0"/>
              <a:t>gaussian</a:t>
            </a:r>
            <a:r>
              <a:rPr lang="en-US" dirty="0" smtClean="0"/>
              <a:t> fluctuations in signal from minimum bias events in a given cell – tails due to physics fluctuations and coherent noise effects</a:t>
            </a:r>
          </a:p>
          <a:p>
            <a:pPr lvl="1"/>
            <a:r>
              <a:rPr lang="en-US" dirty="0" smtClean="0"/>
              <a:t>Distortion of pile-up history</a:t>
            </a:r>
          </a:p>
          <a:p>
            <a:pPr lvl="2"/>
            <a:r>
              <a:rPr lang="en-US" dirty="0" smtClean="0"/>
              <a:t>LHC bunch structure and super-structure makes pile-up history dependent on phase with respect to bunch gaps</a:t>
            </a:r>
          </a:p>
          <a:p>
            <a:r>
              <a:rPr lang="en-US" dirty="0" smtClean="0"/>
              <a:t>Works better in high </a:t>
            </a:r>
            <a:r>
              <a:rPr lang="en-US" dirty="0" err="1" smtClean="0"/>
              <a:t>lumi</a:t>
            </a:r>
            <a:r>
              <a:rPr lang="en-US" dirty="0" smtClean="0"/>
              <a:t>/high bunch crossing scenario</a:t>
            </a:r>
          </a:p>
          <a:p>
            <a:pPr lvl="1"/>
            <a:r>
              <a:rPr lang="en-US" dirty="0" smtClean="0"/>
              <a:t>Better cancellation with more stable average energy &amp; finer integration of pulse shape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7035800" y="1219200"/>
          <a:ext cx="201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398" name="Equation" r:id="rId5" imgW="2019240" imgH="228600" progId="Equation.DSMT4">
                  <p:embed/>
                </p:oleObj>
              </mc:Choice>
              <mc:Fallback>
                <p:oleObj name="Equation" r:id="rId5" imgW="201924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5800" y="1219200"/>
                        <a:ext cx="2019300" cy="228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 bwMode="auto">
          <a:xfrm rot="16200000" flipV="1">
            <a:off x="5372100" y="1943100"/>
            <a:ext cx="304800" cy="2286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5618329" y="2209800"/>
            <a:ext cx="934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in-time only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334000" y="5706070"/>
            <a:ext cx="3505200" cy="923330"/>
            <a:chOff x="5638800" y="829270"/>
            <a:chExt cx="3505200" cy="92333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5638800" y="829270"/>
              <a:ext cx="3505200" cy="923330"/>
            </a:xfrm>
            <a:prstGeom prst="rect">
              <a:avLst/>
            </a:prstGeom>
            <a:solidFill>
              <a:srgbClr val="CC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8355571"/>
                </p:ext>
              </p:extLst>
            </p:nvPr>
          </p:nvGraphicFramePr>
          <p:xfrm>
            <a:off x="5981700" y="1005483"/>
            <a:ext cx="281940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5399" name="Equation" r:id="rId7" imgW="2819160" imgH="571320" progId="Equation.DSMT4">
                    <p:embed/>
                  </p:oleObj>
                </mc:Choice>
                <mc:Fallback>
                  <p:oleObj name="Equation" r:id="rId7" imgW="2819160" imgH="5713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981700" y="1005483"/>
                          <a:ext cx="2819400" cy="571500"/>
                        </a:xfrm>
                        <a:prstGeom prst="rect">
                          <a:avLst/>
                        </a:prstGeom>
                        <a:solidFill>
                          <a:srgbClr val="CCFF99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154394"/>
              </p:ext>
            </p:extLst>
          </p:nvPr>
        </p:nvGraphicFramePr>
        <p:xfrm>
          <a:off x="5067300" y="4191000"/>
          <a:ext cx="990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400" name="Equation" r:id="rId9" imgW="990360" imgH="291960" progId="Equation.DSMT4">
                  <p:embed/>
                </p:oleObj>
              </mc:Choice>
              <mc:Fallback>
                <p:oleObj name="Equation" r:id="rId9" imgW="9903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67300" y="4191000"/>
                        <a:ext cx="990600" cy="292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393321"/>
              </p:ext>
            </p:extLst>
          </p:nvPr>
        </p:nvGraphicFramePr>
        <p:xfrm>
          <a:off x="5067300" y="4495800"/>
          <a:ext cx="10033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401" name="Equation" r:id="rId11" imgW="1002960" imgH="291960" progId="Equation.DSMT4">
                  <p:embed/>
                </p:oleObj>
              </mc:Choice>
              <mc:Fallback>
                <p:oleObj name="Equation" r:id="rId11" imgW="100296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7300" y="4495800"/>
                        <a:ext cx="1003300" cy="292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270700"/>
              </p:ext>
            </p:extLst>
          </p:nvPr>
        </p:nvGraphicFramePr>
        <p:xfrm>
          <a:off x="5067300" y="4800600"/>
          <a:ext cx="990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402" name="Equation" r:id="rId13" imgW="990360" imgH="291960" progId="Equation.DSMT4">
                  <p:embed/>
                </p:oleObj>
              </mc:Choice>
              <mc:Fallback>
                <p:oleObj name="Equation" r:id="rId13" imgW="99036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7300" y="4800600"/>
                        <a:ext cx="990600" cy="292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80616"/>
              </p:ext>
            </p:extLst>
          </p:nvPr>
        </p:nvGraphicFramePr>
        <p:xfrm>
          <a:off x="5067300" y="5105400"/>
          <a:ext cx="1104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403" name="Equation" r:id="rId15" imgW="1104840" imgH="291960" progId="Equation.DSMT4">
                  <p:embed/>
                </p:oleObj>
              </mc:Choice>
              <mc:Fallback>
                <p:oleObj name="Equation" r:id="rId15" imgW="1104840" imgH="29196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7300" y="5105400"/>
                        <a:ext cx="1104900" cy="292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Pile-up in ATLAS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More observations for 2011 ATLAS data</a:t>
                </a:r>
              </a:p>
              <a:p>
                <a:pPr lvl="1"/>
                <a:r>
                  <a:rPr lang="en-US" dirty="0" smtClean="0"/>
                  <a:t>Effective pile-up suppression</a:t>
                </a:r>
              </a:p>
              <a:p>
                <a:pPr lvl="2"/>
                <a:r>
                  <a:rPr lang="en-US" dirty="0" smtClean="0"/>
                  <a:t>Depends on distance from front of bunch train</a:t>
                </a:r>
              </a:p>
              <a:p>
                <a:pPr lvl="2"/>
                <a:r>
                  <a:rPr lang="en-US" dirty="0" smtClean="0"/>
                  <a:t>Depends on distance to back of bunch train</a:t>
                </a:r>
              </a:p>
              <a:p>
                <a:pPr lvl="2"/>
                <a:r>
                  <a:rPr lang="en-US" dirty="0" smtClean="0"/>
                  <a:t>Depends on gaps between bunch trains </a:t>
                </a:r>
              </a:p>
              <a:p>
                <a:pPr lvl="3"/>
                <a:r>
                  <a:rPr lang="en-US" dirty="0" smtClean="0"/>
                  <a:t>9, 20, 25, &gt;&gt; 25 </a:t>
                </a:r>
                <a:r>
                  <a:rPr lang="en-US" dirty="0" err="1" smtClean="0"/>
                  <a:t>bX</a:t>
                </a:r>
                <a:r>
                  <a:rPr lang="en-US" dirty="0" smtClean="0"/>
                  <a:t>…</a:t>
                </a:r>
              </a:p>
              <a:p>
                <a:pPr lvl="1"/>
                <a:r>
                  <a:rPr lang="en-US" dirty="0" smtClean="0"/>
                  <a:t>Digital filtering effect</a:t>
                </a:r>
              </a:p>
              <a:p>
                <a:pPr lvl="2"/>
                <a:r>
                  <a:rPr lang="en-US" dirty="0" smtClean="0"/>
                  <a:t>Fitting fixed physics pulse shape puts signal (“energy”) in time slots without bunch crossing</a:t>
                </a:r>
              </a:p>
              <a:p>
                <a:pPr lvl="3"/>
                <a:r>
                  <a:rPr lang="en-US" dirty="0" smtClean="0"/>
                  <a:t>Especially observed in last bunch crossing at end of train – expected over-compensation by history from previous bunch crossings only for </a:t>
                </a:r>
                <a:r>
                  <a:rPr lang="el-GR" dirty="0" smtClean="0">
                    <a:latin typeface="Times New Roman"/>
                    <a:cs typeface="Times New Roman"/>
                  </a:rPr>
                  <a:t>τ</a:t>
                </a:r>
                <a:r>
                  <a:rPr lang="en-US" baseline="-25000" dirty="0" err="1" smtClean="0">
                    <a:cs typeface="Calibri" pitchFamily="34" charset="0"/>
                  </a:rPr>
                  <a:t>bx</a:t>
                </a:r>
                <a:r>
                  <a:rPr lang="en-US" dirty="0" smtClean="0">
                    <a:cs typeface="Calibri" pitchFamily="34" charset="0"/>
                  </a:rPr>
                  <a:t> = 25 ns, but also observed for </a:t>
                </a:r>
                <a:r>
                  <a:rPr lang="el-GR" dirty="0">
                    <a:latin typeface="Times New Roman"/>
                  </a:rPr>
                  <a:t>τ</a:t>
                </a:r>
                <a:r>
                  <a:rPr lang="en-US" baseline="-25000" dirty="0" err="1">
                    <a:cs typeface="Calibri" pitchFamily="34" charset="0"/>
                  </a:rPr>
                  <a:t>bx</a:t>
                </a:r>
                <a:r>
                  <a:rPr lang="en-US" dirty="0">
                    <a:cs typeface="Calibri" pitchFamily="34" charset="0"/>
                  </a:rPr>
                  <a:t> = </a:t>
                </a:r>
                <a:r>
                  <a:rPr lang="en-US" dirty="0" smtClean="0">
                    <a:cs typeface="Calibri" pitchFamily="34" charset="0"/>
                  </a:rPr>
                  <a:t>50 ns!</a:t>
                </a:r>
              </a:p>
              <a:p>
                <a:r>
                  <a:rPr lang="en-US" dirty="0" smtClean="0">
                    <a:cs typeface="Calibri" pitchFamily="34" charset="0"/>
                  </a:rPr>
                  <a:t>Understanding pile-up in ATLAS</a:t>
                </a:r>
              </a:p>
              <a:p>
                <a:pPr lvl="1"/>
                <a:r>
                  <a:rPr lang="en-US" dirty="0" smtClean="0">
                    <a:cs typeface="Calibri" pitchFamily="34" charset="0"/>
                  </a:rPr>
                  <a:t>Not as simple as adding particles from additional in-time collisions</a:t>
                </a:r>
              </a:p>
              <a:p>
                <a:pPr lvl="2"/>
                <a:r>
                  <a:rPr lang="en-US" dirty="0" smtClean="0">
                    <a:cs typeface="Calibri" pitchFamily="34" charset="0"/>
                  </a:rPr>
                  <a:t>ATLAS sees a reduced signal from those </a:t>
                </a:r>
              </a:p>
              <a:p>
                <a:pPr lvl="1"/>
                <a:r>
                  <a:rPr lang="en-US" dirty="0" smtClean="0">
                    <a:cs typeface="Calibri" pitchFamily="34" charset="0"/>
                  </a:rPr>
                  <a:t>Overall signal contribution is complex</a:t>
                </a:r>
              </a:p>
              <a:p>
                <a:pPr lvl="2"/>
                <a:r>
                  <a:rPr lang="en-US" dirty="0">
                    <a:cs typeface="Calibri" pitchFamily="34" charset="0"/>
                  </a:rPr>
                  <a:t>D</a:t>
                </a:r>
                <a:r>
                  <a:rPr lang="en-US" dirty="0" smtClean="0">
                    <a:cs typeface="Calibri" pitchFamily="34" charset="0"/>
                  </a:rPr>
                  <a:t>epends not only on number of additional collisions</a:t>
                </a:r>
              </a:p>
              <a:p>
                <a:pPr lvl="2"/>
                <a:r>
                  <a:rPr lang="en-US" dirty="0" smtClean="0">
                    <a:cs typeface="Calibri" pitchFamily="34" charset="0"/>
                  </a:rPr>
                  <a:t>Need to estimate average pile-up “around” triggered event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cs typeface="Calibri" pitchFamily="34" charset="0"/>
                      </a:rPr>
                      <m:t>&lt;µ&gt;</m:t>
                    </m:r>
                  </m:oMath>
                </a14:m>
                <a:r>
                  <a:rPr lang="en-US" dirty="0">
                    <a:cs typeface="Calibri" pitchFamily="34" charset="0"/>
                  </a:rPr>
                  <a:t>)</a:t>
                </a:r>
                <a:endParaRPr lang="en-US" dirty="0" smtClean="0">
                  <a:cs typeface="Calibri" pitchFamily="34" charset="0"/>
                </a:endParaRP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540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2" descr="Old Ma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14400"/>
            <a:ext cx="8001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47800" y="1219200"/>
            <a:ext cx="7189532" cy="1015663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Calorimeter Response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Calorimeter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19100" y="762000"/>
            <a:ext cx="4229100" cy="59436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What does signal or energy scale mean?</a:t>
            </a:r>
          </a:p>
          <a:p>
            <a:pPr lvl="1"/>
            <a:r>
              <a:rPr lang="en-US" dirty="0" smtClean="0"/>
              <a:t>Indicates a certain level of signal reconstruction</a:t>
            </a:r>
          </a:p>
          <a:p>
            <a:pPr lvl="2"/>
            <a:r>
              <a:rPr lang="en-US" dirty="0" smtClean="0"/>
              <a:t>Standard reconstruction often stops with a </a:t>
            </a:r>
            <a:r>
              <a:rPr lang="en-US" b="1" dirty="0" smtClean="0"/>
              <a:t>basic signal scale</a:t>
            </a:r>
          </a:p>
          <a:p>
            <a:pPr lvl="1"/>
            <a:r>
              <a:rPr lang="en-US" b="1" dirty="0" smtClean="0"/>
              <a:t>Electromagnetic energy scale</a:t>
            </a:r>
            <a:r>
              <a:rPr lang="en-US" dirty="0" smtClean="0"/>
              <a:t> is a good reference</a:t>
            </a:r>
          </a:p>
          <a:p>
            <a:pPr lvl="2"/>
            <a:r>
              <a:rPr lang="en-US" dirty="0" smtClean="0"/>
              <a:t>Uses direct signal  proportionality to electron/photon energy</a:t>
            </a:r>
          </a:p>
          <a:p>
            <a:pPr lvl="2"/>
            <a:r>
              <a:rPr lang="en-US" dirty="0" smtClean="0"/>
              <a:t>Accessible in test beam experiments</a:t>
            </a:r>
          </a:p>
          <a:p>
            <a:pPr lvl="2"/>
            <a:r>
              <a:rPr lang="en-US" dirty="0" smtClean="0"/>
              <a:t>Can be validated with isolated particles in collision environment</a:t>
            </a:r>
          </a:p>
          <a:p>
            <a:pPr lvl="2"/>
            <a:r>
              <a:rPr lang="en-US" dirty="0" smtClean="0"/>
              <a:t>Provides good platform for data and simulation comparisons</a:t>
            </a:r>
          </a:p>
          <a:p>
            <a:pPr lvl="2"/>
            <a:r>
              <a:rPr lang="en-US" dirty="0" smtClean="0"/>
              <a:t>Does not necessarily convert the electron signal to the true photon/electron energy!</a:t>
            </a:r>
          </a:p>
          <a:p>
            <a:pPr lvl="1"/>
            <a:r>
              <a:rPr lang="en-US" dirty="0" err="1" smtClean="0"/>
              <a:t>Hadronic</a:t>
            </a:r>
            <a:r>
              <a:rPr lang="en-US" dirty="0" smtClean="0"/>
              <a:t> signals can also be calculated on this scale</a:t>
            </a:r>
          </a:p>
          <a:p>
            <a:pPr lvl="2"/>
            <a:r>
              <a:rPr lang="en-US" dirty="0" smtClean="0"/>
              <a:t>Good platform for comparisons to simulations </a:t>
            </a:r>
          </a:p>
          <a:p>
            <a:pPr lvl="2"/>
            <a:r>
              <a:rPr lang="en-US" dirty="0" smtClean="0"/>
              <a:t>But does not return a good estimate for the deposited energy in non-compensating calorimeters – see later discussion!</a:t>
            </a:r>
          </a:p>
          <a:p>
            <a:pPr lvl="1"/>
            <a:r>
              <a:rPr lang="en-US" dirty="0" smtClean="0"/>
              <a:t>Is not a fundamental concept of physics!</a:t>
            </a:r>
          </a:p>
          <a:p>
            <a:pPr lvl="2"/>
            <a:r>
              <a:rPr lang="en-US" dirty="0" smtClean="0"/>
              <a:t>Is a calorimeter feature</a:t>
            </a:r>
          </a:p>
          <a:p>
            <a:pPr lvl="2"/>
            <a:r>
              <a:rPr lang="en-US" dirty="0" smtClean="0"/>
              <a:t>Definition varies from experiment to experiment</a:t>
            </a:r>
          </a:p>
          <a:p>
            <a:endParaRPr lang="en-US" dirty="0"/>
          </a:p>
        </p:txBody>
      </p:sp>
      <p:graphicFrame>
        <p:nvGraphicFramePr>
          <p:cNvPr id="1422339" name="Object 15"/>
          <p:cNvGraphicFramePr>
            <a:graphicFrameLocks noChangeAspect="1"/>
          </p:cNvGraphicFramePr>
          <p:nvPr/>
        </p:nvGraphicFramePr>
        <p:xfrm>
          <a:off x="4616450" y="838200"/>
          <a:ext cx="4451350" cy="358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1385" name="Equation" r:id="rId4" imgW="3187440" imgH="2565360" progId="Equation.DSMT4">
                  <p:embed/>
                </p:oleObj>
              </mc:Choice>
              <mc:Fallback>
                <p:oleObj name="Equation" r:id="rId4" imgW="3187440" imgH="256536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6450" y="838200"/>
                        <a:ext cx="4451350" cy="3582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Hadronic</a:t>
            </a:r>
            <a:r>
              <a:rPr lang="en-US" dirty="0" smtClean="0"/>
              <a:t> Response (1)</a:t>
            </a:r>
          </a:p>
        </p:txBody>
      </p:sp>
      <p:sp>
        <p:nvSpPr>
          <p:cNvPr id="367622" name="Text Box 6"/>
          <p:cNvSpPr txBox="1">
            <a:spLocks noChangeArrowheads="1"/>
          </p:cNvSpPr>
          <p:nvPr/>
        </p:nvSpPr>
        <p:spPr bwMode="auto">
          <a:xfrm>
            <a:off x="721742" y="5819001"/>
            <a:ext cx="354545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en-US" sz="12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D.Groom</a:t>
            </a:r>
            <a:r>
              <a:rPr lang="en-US" sz="1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 </a:t>
            </a:r>
            <a:r>
              <a:rPr lang="en-US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et al., </a:t>
            </a:r>
            <a:r>
              <a:rPr lang="en-US" sz="1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NIM </a:t>
            </a:r>
            <a:r>
              <a:rPr lang="en-US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A338, 336-347 (1994)</a:t>
            </a: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70939" y="990600"/>
            <a:ext cx="3244461" cy="33528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69238" y="3200400"/>
            <a:ext cx="557213" cy="684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555546"/>
              </p:ext>
            </p:extLst>
          </p:nvPr>
        </p:nvGraphicFramePr>
        <p:xfrm>
          <a:off x="825500" y="838200"/>
          <a:ext cx="42037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2478" name="Equation" r:id="rId6" imgW="4203360" imgH="3047760" progId="Equation.DSMT4">
                  <p:embed/>
                </p:oleObj>
              </mc:Choice>
              <mc:Fallback>
                <p:oleObj name="Equation" r:id="rId6" imgW="4203360" imgH="30477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838200"/>
                        <a:ext cx="4203700" cy="304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762000" y="4038600"/>
          <a:ext cx="4254500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2479" name="Equation" r:id="rId8" imgW="4254480" imgH="1612800" progId="Equation.DSMT4">
                  <p:embed/>
                </p:oleObj>
              </mc:Choice>
              <mc:Fallback>
                <p:oleObj name="Equation" r:id="rId8" imgW="4254480" imgH="1612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038600"/>
                        <a:ext cx="4254500" cy="161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Hadronic</a:t>
            </a:r>
            <a:r>
              <a:rPr lang="en-US" dirty="0" smtClean="0"/>
              <a:t> Response (2)</a:t>
            </a:r>
          </a:p>
        </p:txBody>
      </p:sp>
      <p:sp>
        <p:nvSpPr>
          <p:cNvPr id="368643" name="Text Box 3"/>
          <p:cNvSpPr txBox="1">
            <a:spLocks noChangeArrowheads="1"/>
          </p:cNvSpPr>
          <p:nvPr/>
        </p:nvSpPr>
        <p:spPr bwMode="auto">
          <a:xfrm>
            <a:off x="650875" y="762000"/>
            <a:ext cx="5257800" cy="59093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Observable</a:t>
            </a:r>
          </a:p>
          <a:p>
            <a:pPr>
              <a:buFontTx/>
              <a:buNone/>
              <a:defRPr/>
            </a:pP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+mn-cs"/>
            </a:endParaRPr>
          </a:p>
          <a:p>
            <a:pPr>
              <a:buFontTx/>
              <a:buNone/>
              <a:defRPr/>
            </a:pP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+mn-cs"/>
            </a:endParaRPr>
          </a:p>
          <a:p>
            <a:pPr>
              <a:buFontTx/>
              <a:buNone/>
              <a:defRPr/>
            </a:pP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+mn-cs"/>
            </a:endParaRPr>
          </a:p>
          <a:p>
            <a:pPr>
              <a:buFontTx/>
              <a:buNone/>
              <a:defRPr/>
            </a:pPr>
            <a:endParaRPr lang="en-US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+mn-cs"/>
            </a:endParaRPr>
          </a:p>
          <a:p>
            <a:pPr>
              <a:buFontTx/>
              <a:buNone/>
              <a:defRPr/>
            </a:pPr>
            <a:endParaRPr lang="en-US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+mn-cs"/>
            </a:endParaRPr>
          </a:p>
          <a:p>
            <a:pPr>
              <a:buFontTx/>
              <a:buNone/>
              <a:defRPr/>
            </a:pP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provides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experimental access to characteristic calorimeter variables in </a:t>
            </a:r>
            <a:r>
              <a:rPr lang="en-US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pion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test beams by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fitting </a:t>
            </a:r>
            <a:r>
              <a:rPr lang="en-US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h/e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, </a:t>
            </a:r>
            <a:r>
              <a:rPr lang="en-US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E</a:t>
            </a:r>
            <a:r>
              <a:rPr lang="en-US" baseline="-250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base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and </a:t>
            </a:r>
            <a:r>
              <a:rPr lang="en-US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from 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the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energy dependence of the </a:t>
            </a:r>
            <a:r>
              <a:rPr lang="en-US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pion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signal on electromagnetic energy scale:   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+mn-cs"/>
            </a:endParaRPr>
          </a:p>
          <a:p>
            <a:pPr>
              <a:buFontTx/>
              <a:buNone/>
              <a:defRPr/>
            </a:pP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+mn-cs"/>
            </a:endParaRPr>
          </a:p>
          <a:p>
            <a:pPr>
              <a:buFontTx/>
              <a:buNone/>
              <a:defRPr/>
            </a:pP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cs typeface="+mn-cs"/>
            </a:endParaRPr>
          </a:p>
          <a:p>
            <a:pPr>
              <a:buFontTx/>
              <a:buNone/>
              <a:defRPr/>
            </a:pPr>
            <a:endParaRPr lang="en-US" dirty="0" smtClean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>
              <a:buFontTx/>
              <a:buNone/>
              <a:defRPr/>
            </a:pP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Note tha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 </a:t>
            </a:r>
            <a:r>
              <a:rPr lang="en-US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e/h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is often constant, 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for example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: in both H1 and ATLAS about 50% of the energy in the </a:t>
            </a:r>
            <a:r>
              <a:rPr lang="en-US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hadronic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 branch generates a 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signal, with this fraction being independent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+mn-cs"/>
              </a:rPr>
              <a:t>of the energy itself</a:t>
            </a:r>
          </a:p>
        </p:txBody>
      </p:sp>
      <p:pic>
        <p:nvPicPr>
          <p:cNvPr id="717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8675" y="914400"/>
            <a:ext cx="3082925" cy="30670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pic>
        <p:nvPicPr>
          <p:cNvPr id="7176" name="Picture 7" descr="H1Logo_3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39088" y="1066800"/>
            <a:ext cx="9413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172" name="Object 8"/>
          <p:cNvGraphicFramePr>
            <a:graphicFrameLocks noChangeAspect="1"/>
          </p:cNvGraphicFramePr>
          <p:nvPr/>
        </p:nvGraphicFramePr>
        <p:xfrm>
          <a:off x="7315200" y="2133600"/>
          <a:ext cx="863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572" name="Equation" r:id="rId6" imgW="863280" imgH="291960" progId="Equation.DSMT4">
                  <p:embed/>
                </p:oleObj>
              </mc:Choice>
              <mc:Fallback>
                <p:oleObj name="Equation" r:id="rId6" imgW="863280" imgH="29196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2133600"/>
                        <a:ext cx="863600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11200" y="1117600"/>
          <a:ext cx="4089400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573" name="Equation" r:id="rId8" imgW="4089240" imgH="1625400" progId="Equation.DSMT4">
                  <p:embed/>
                </p:oleObj>
              </mc:Choice>
              <mc:Fallback>
                <p:oleObj name="Equation" r:id="rId8" imgW="4089240" imgH="1625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1117600"/>
                        <a:ext cx="4089400" cy="162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723900" y="4267200"/>
          <a:ext cx="20955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574" name="Equation" r:id="rId10" imgW="2095200" imgH="711000" progId="Equation.DSMT4">
                  <p:embed/>
                </p:oleObj>
              </mc:Choice>
              <mc:Fallback>
                <p:oleObj name="Equation" r:id="rId10" imgW="2095200" imgH="711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4267200"/>
                        <a:ext cx="2095500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Jet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762000"/>
            <a:ext cx="4267200" cy="5943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Complex mixture of hadrons and photons</a:t>
            </a:r>
          </a:p>
          <a:p>
            <a:pPr lvl="1"/>
            <a:r>
              <a:rPr lang="en-US" dirty="0" smtClean="0"/>
              <a:t>Not a single particle response</a:t>
            </a:r>
          </a:p>
          <a:p>
            <a:pPr lvl="1"/>
            <a:r>
              <a:rPr lang="en-US" dirty="0" smtClean="0"/>
              <a:t>Carries initial electromagnetic energy </a:t>
            </a:r>
          </a:p>
          <a:p>
            <a:pPr lvl="2"/>
            <a:r>
              <a:rPr lang="en-US" dirty="0" smtClean="0"/>
              <a:t>Mainly photons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Very simple response model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Assume the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hadronic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jet content is represented by 1 particle only</a:t>
            </a:r>
          </a:p>
          <a:p>
            <a:pPr lvl="2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Not realistic, but helpful to understand basic response features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More evolved model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Use fragmentation function in jet response</a:t>
            </a:r>
          </a:p>
          <a:p>
            <a:pPr lvl="2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This has some practical considerations</a:t>
            </a:r>
          </a:p>
          <a:p>
            <a:pPr lvl="3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E.g. jet calibration in CDF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Gets non-compensation effect </a:t>
            </a:r>
          </a:p>
          <a:p>
            <a:pPr lvl="2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Does not address acceptance effect due to shower overlaps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762000"/>
            <a:ext cx="4267200" cy="312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762000"/>
            <a:ext cx="557213" cy="684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Jet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762000"/>
            <a:ext cx="4267200" cy="5943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Complex mixture of hadrons and photons</a:t>
            </a:r>
          </a:p>
          <a:p>
            <a:pPr lvl="1"/>
            <a:r>
              <a:rPr lang="en-US" dirty="0" smtClean="0"/>
              <a:t>Not a single particle response</a:t>
            </a:r>
          </a:p>
          <a:p>
            <a:pPr lvl="1"/>
            <a:r>
              <a:rPr lang="en-US" dirty="0" smtClean="0"/>
              <a:t>Carries initial electromagnetic energy </a:t>
            </a:r>
          </a:p>
          <a:p>
            <a:pPr lvl="2"/>
            <a:r>
              <a:rPr lang="en-US" dirty="0" smtClean="0"/>
              <a:t>Mainly photons</a:t>
            </a:r>
          </a:p>
          <a:p>
            <a:r>
              <a:rPr lang="en-US" dirty="0" smtClean="0"/>
              <a:t>Very simple response model</a:t>
            </a:r>
          </a:p>
          <a:p>
            <a:pPr lvl="1"/>
            <a:r>
              <a:rPr lang="en-US" dirty="0" smtClean="0"/>
              <a:t>Assume the </a:t>
            </a:r>
            <a:r>
              <a:rPr lang="en-US" dirty="0" err="1" smtClean="0"/>
              <a:t>hadronic</a:t>
            </a:r>
            <a:r>
              <a:rPr lang="en-US" dirty="0" smtClean="0"/>
              <a:t> jet content is represented by 1 particle only</a:t>
            </a:r>
          </a:p>
          <a:p>
            <a:pPr lvl="2"/>
            <a:r>
              <a:rPr lang="en-US" dirty="0" smtClean="0"/>
              <a:t>Not realistic, but helpful to understand basic response features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More evolved model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Use fragmentation function in jet response</a:t>
            </a:r>
          </a:p>
          <a:p>
            <a:pPr lvl="2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This has some practical considerations</a:t>
            </a:r>
          </a:p>
          <a:p>
            <a:pPr lvl="3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E.g. jet calibration in CDF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Gets non-compensation effect </a:t>
            </a:r>
          </a:p>
          <a:p>
            <a:pPr lvl="2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Does not address acceptance effect due to shower overlaps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876800" y="838200"/>
          <a:ext cx="3784600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456" name="Equation" r:id="rId4" imgW="3784320" imgH="2552400" progId="Equation.DSMT4">
                  <p:embed/>
                </p:oleObj>
              </mc:Choice>
              <mc:Fallback>
                <p:oleObj name="Equation" r:id="rId4" imgW="3784320" imgH="2552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838200"/>
                        <a:ext cx="3784600" cy="2552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Jet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762000"/>
            <a:ext cx="4267200" cy="5943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Complex mixture of hadrons and photons</a:t>
            </a:r>
          </a:p>
          <a:p>
            <a:pPr lvl="1"/>
            <a:r>
              <a:rPr lang="en-US" dirty="0" smtClean="0"/>
              <a:t>Not a single particle response</a:t>
            </a:r>
          </a:p>
          <a:p>
            <a:pPr lvl="1"/>
            <a:r>
              <a:rPr lang="en-US" dirty="0" smtClean="0"/>
              <a:t>Carries initial electromagnetic energy </a:t>
            </a:r>
          </a:p>
          <a:p>
            <a:pPr lvl="2"/>
            <a:r>
              <a:rPr lang="en-US" dirty="0" smtClean="0"/>
              <a:t>Mainly photons</a:t>
            </a:r>
          </a:p>
          <a:p>
            <a:r>
              <a:rPr lang="en-US" dirty="0" smtClean="0"/>
              <a:t>Very simple response model</a:t>
            </a:r>
          </a:p>
          <a:p>
            <a:pPr lvl="1"/>
            <a:r>
              <a:rPr lang="en-US" dirty="0" smtClean="0"/>
              <a:t>Assume the </a:t>
            </a:r>
            <a:r>
              <a:rPr lang="en-US" dirty="0" err="1" smtClean="0"/>
              <a:t>hadronic</a:t>
            </a:r>
            <a:r>
              <a:rPr lang="en-US" dirty="0" smtClean="0"/>
              <a:t> jet content is represented by 1 particle only</a:t>
            </a:r>
          </a:p>
          <a:p>
            <a:pPr lvl="2"/>
            <a:r>
              <a:rPr lang="en-US" dirty="0" smtClean="0"/>
              <a:t>Not realistic, but helpful to understand basic response features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More evolved model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Use fragmentation function in jet response</a:t>
            </a:r>
          </a:p>
          <a:p>
            <a:pPr lvl="2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This has some practical considerations</a:t>
            </a:r>
          </a:p>
          <a:p>
            <a:pPr lvl="3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E.g. jet calibration in CDF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Gets non-compensation effect </a:t>
            </a:r>
          </a:p>
          <a:p>
            <a:pPr lvl="2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Does not address acceptance effect due to shower overlaps</a:t>
            </a:r>
          </a:p>
        </p:txBody>
      </p:sp>
      <p:grpSp>
        <p:nvGrpSpPr>
          <p:cNvPr id="3" name="Group 11"/>
          <p:cNvGrpSpPr>
            <a:grpSpLocks noChangeAspect="1"/>
          </p:cNvGrpSpPr>
          <p:nvPr/>
        </p:nvGrpSpPr>
        <p:grpSpPr>
          <a:xfrm>
            <a:off x="4311974" y="860425"/>
            <a:ext cx="4603425" cy="3178175"/>
            <a:chOff x="3429000" y="860425"/>
            <a:chExt cx="5486400" cy="3787775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10000" y="914400"/>
              <a:ext cx="5105400" cy="34004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7269163" y="4311650"/>
              <a:ext cx="1570037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buFontTx/>
                <a:buNone/>
              </a:pPr>
              <a:r>
                <a:rPr lang="en-US" sz="1600">
                  <a:latin typeface="Verdana" pitchFamily="34" charset="0"/>
                </a:rPr>
                <a:t>Energy (GeV)</a:t>
              </a: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 rot="16200000">
              <a:off x="2720975" y="1568450"/>
              <a:ext cx="1752600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buFontTx/>
                <a:buNone/>
              </a:pPr>
              <a:r>
                <a:rPr lang="en-US" sz="1600" dirty="0">
                  <a:latin typeface="Verdana" pitchFamily="34" charset="0"/>
                </a:rPr>
                <a:t>Response Ratio</a:t>
              </a:r>
            </a:p>
          </p:txBody>
        </p:sp>
        <p:graphicFrame>
          <p:nvGraphicFramePr>
            <p:cNvPr id="9" name="Object 9"/>
            <p:cNvGraphicFramePr>
              <a:graphicFrameLocks noChangeAspect="1"/>
            </p:cNvGraphicFramePr>
            <p:nvPr/>
          </p:nvGraphicFramePr>
          <p:xfrm>
            <a:off x="7186613" y="2773363"/>
            <a:ext cx="1042987" cy="427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5620" name="Equation" r:id="rId5" imgW="711000" imgH="291960" progId="Equation.DSMT4">
                    <p:embed/>
                  </p:oleObj>
                </mc:Choice>
                <mc:Fallback>
                  <p:oleObj name="Equation" r:id="rId5" imgW="711000" imgH="29196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86613" y="2773363"/>
                          <a:ext cx="1042987" cy="42703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0"/>
            <p:cNvGraphicFramePr>
              <a:graphicFrameLocks noChangeAspect="1"/>
            </p:cNvGraphicFramePr>
            <p:nvPr/>
          </p:nvGraphicFramePr>
          <p:xfrm>
            <a:off x="4876800" y="2314575"/>
            <a:ext cx="1008063" cy="428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5621" name="Equation" r:id="rId7" imgW="685800" imgH="291960" progId="Equation.DSMT4">
                    <p:embed/>
                  </p:oleObj>
                </mc:Choice>
                <mc:Fallback>
                  <p:oleObj name="Equation" r:id="rId7" imgW="685800" imgH="29196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800" y="2314575"/>
                          <a:ext cx="1008063" cy="4286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3"/>
            <p:cNvGraphicFramePr>
              <a:graphicFrameLocks noChangeAspect="1"/>
            </p:cNvGraphicFramePr>
            <p:nvPr/>
          </p:nvGraphicFramePr>
          <p:xfrm>
            <a:off x="6934200" y="990600"/>
            <a:ext cx="1549400" cy="428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5622" name="Equation" r:id="rId9" imgW="1054080" imgH="291960" progId="Equation.DSMT4">
                    <p:embed/>
                  </p:oleObj>
                </mc:Choice>
                <mc:Fallback>
                  <p:oleObj name="Equation" r:id="rId9" imgW="1054080" imgH="29196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34200" y="990600"/>
                          <a:ext cx="1549400" cy="4286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Jet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762000"/>
            <a:ext cx="4267200" cy="5943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Complex mixture of hadrons and photons</a:t>
            </a:r>
          </a:p>
          <a:p>
            <a:pPr lvl="1"/>
            <a:r>
              <a:rPr lang="en-US" dirty="0" smtClean="0"/>
              <a:t>Not a single particle response</a:t>
            </a:r>
          </a:p>
          <a:p>
            <a:pPr lvl="1"/>
            <a:r>
              <a:rPr lang="en-US" dirty="0" smtClean="0"/>
              <a:t>Carries initial electromagnetic energy </a:t>
            </a:r>
          </a:p>
          <a:p>
            <a:pPr lvl="2"/>
            <a:r>
              <a:rPr lang="en-US" dirty="0" smtClean="0"/>
              <a:t>Mainly photons</a:t>
            </a:r>
          </a:p>
          <a:p>
            <a:r>
              <a:rPr lang="en-US" dirty="0" smtClean="0"/>
              <a:t>Very simple response model</a:t>
            </a:r>
          </a:p>
          <a:p>
            <a:pPr lvl="1"/>
            <a:r>
              <a:rPr lang="en-US" dirty="0" smtClean="0"/>
              <a:t>Assume the </a:t>
            </a:r>
            <a:r>
              <a:rPr lang="en-US" dirty="0" err="1" smtClean="0"/>
              <a:t>hadronic</a:t>
            </a:r>
            <a:r>
              <a:rPr lang="en-US" dirty="0" smtClean="0"/>
              <a:t> jet content is represented by 1 particle only</a:t>
            </a:r>
          </a:p>
          <a:p>
            <a:pPr lvl="2"/>
            <a:r>
              <a:rPr lang="en-US" dirty="0" smtClean="0"/>
              <a:t>Not realistic, but helpful to understand basic response features</a:t>
            </a:r>
          </a:p>
          <a:p>
            <a:r>
              <a:rPr lang="en-US" dirty="0" smtClean="0"/>
              <a:t>More evolved model</a:t>
            </a:r>
          </a:p>
          <a:p>
            <a:pPr lvl="1"/>
            <a:r>
              <a:rPr lang="en-US" dirty="0" smtClean="0"/>
              <a:t>Use fragmentation function in jet response</a:t>
            </a:r>
          </a:p>
          <a:p>
            <a:pPr lvl="2"/>
            <a:r>
              <a:rPr lang="en-US" dirty="0" smtClean="0"/>
              <a:t>This has some practical considerations</a:t>
            </a:r>
          </a:p>
          <a:p>
            <a:pPr lvl="3"/>
            <a:r>
              <a:rPr lang="en-US" dirty="0" smtClean="0"/>
              <a:t>E.g. jet calibration in CDF</a:t>
            </a:r>
          </a:p>
          <a:p>
            <a:pPr lvl="1"/>
            <a:r>
              <a:rPr lang="en-US" dirty="0" smtClean="0"/>
              <a:t>Gets non-compensation effect </a:t>
            </a:r>
          </a:p>
          <a:p>
            <a:pPr lvl="2"/>
            <a:r>
              <a:rPr lang="en-US" dirty="0" smtClean="0"/>
              <a:t>Does not address acceptance effect due to shower overlaps</a:t>
            </a:r>
          </a:p>
        </p:txBody>
      </p:sp>
      <p:graphicFrame>
        <p:nvGraphicFramePr>
          <p:cNvPr id="1427462" name="Object 6"/>
          <p:cNvGraphicFramePr>
            <a:graphicFrameLocks noChangeAspect="1"/>
          </p:cNvGraphicFramePr>
          <p:nvPr/>
        </p:nvGraphicFramePr>
        <p:xfrm>
          <a:off x="4546600" y="825500"/>
          <a:ext cx="4495800" cy="389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504" name="Equation" r:id="rId4" imgW="4495680" imgH="3898800" progId="Equation.DSMT4">
                  <p:embed/>
                </p:oleObj>
              </mc:Choice>
              <mc:Fallback>
                <p:oleObj name="Equation" r:id="rId4" imgW="4495680" imgH="3898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600" y="825500"/>
                        <a:ext cx="4495800" cy="3898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2" descr="Old Ma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14400"/>
            <a:ext cx="8001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86000" y="1219200"/>
            <a:ext cx="5084533" cy="1015663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ATLAS </a:t>
            </a: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Detector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2669613"/>
            <a:ext cx="5486400" cy="411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ATLAS – Multipurpose LHC Detector</a:t>
            </a:r>
            <a:endParaRPr lang="en-US" dirty="0"/>
          </a:p>
        </p:txBody>
      </p:sp>
      <p:pic>
        <p:nvPicPr>
          <p:cNvPr id="5" name="Picture 2" descr="ATLAS_Silver_White_M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762000"/>
            <a:ext cx="77787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781800" y="5707062"/>
            <a:ext cx="2181225" cy="1150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1200" b="1" dirty="0">
                <a:latin typeface="Helvetica" pitchFamily="34" charset="0"/>
              </a:rPr>
              <a:t>Total weight   :  7000 t</a:t>
            </a:r>
          </a:p>
          <a:p>
            <a:pPr>
              <a:buFontTx/>
              <a:buNone/>
            </a:pPr>
            <a:r>
              <a:rPr lang="en-US" sz="1200" b="1" dirty="0">
                <a:latin typeface="Helvetica" pitchFamily="34" charset="0"/>
              </a:rPr>
              <a:t>Overall length:  46 m</a:t>
            </a:r>
          </a:p>
          <a:p>
            <a:pPr>
              <a:buFontTx/>
              <a:buNone/>
            </a:pPr>
            <a:r>
              <a:rPr lang="en-US" sz="1200" b="1" dirty="0">
                <a:latin typeface="Helvetica" pitchFamily="34" charset="0"/>
              </a:rPr>
              <a:t>Overall diameter:  23 m</a:t>
            </a:r>
          </a:p>
          <a:p>
            <a:pPr>
              <a:buFontTx/>
              <a:buNone/>
            </a:pPr>
            <a:r>
              <a:rPr lang="en-US" sz="1200" b="1" dirty="0">
                <a:latin typeface="Helvetica" pitchFamily="34" charset="0"/>
              </a:rPr>
              <a:t>Magnetic field:  2T solenoid</a:t>
            </a:r>
          </a:p>
          <a:p>
            <a:pPr>
              <a:buFontTx/>
              <a:buNone/>
            </a:pPr>
            <a:r>
              <a:rPr lang="en-US" sz="1200" b="1" dirty="0">
                <a:latin typeface="Helvetica" pitchFamily="34" charset="0"/>
              </a:rPr>
              <a:t>                          + </a:t>
            </a:r>
            <a:r>
              <a:rPr lang="en-US" sz="1200" b="1" dirty="0" err="1">
                <a:latin typeface="Helvetica" pitchFamily="34" charset="0"/>
              </a:rPr>
              <a:t>toroid</a:t>
            </a:r>
            <a:endParaRPr lang="en-US" sz="1200" b="1" dirty="0">
              <a:latin typeface="Helvetic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Detector Systems in </a:t>
            </a:r>
            <a:br>
              <a:rPr lang="en-US" sz="2000" dirty="0" smtClean="0"/>
            </a:br>
            <a:r>
              <a:rPr lang="en-US" sz="2000" dirty="0" smtClean="0"/>
              <a:t>Multi-purpose Collider Experiments (1)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762000"/>
            <a:ext cx="8686800" cy="5943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Tracking (inner detector)</a:t>
            </a:r>
          </a:p>
          <a:p>
            <a:pPr lvl="1"/>
            <a:r>
              <a:rPr lang="en-US" dirty="0" smtClean="0"/>
              <a:t>Closest to the interaction vertex</a:t>
            </a:r>
          </a:p>
          <a:p>
            <a:pPr lvl="1"/>
            <a:r>
              <a:rPr lang="en-US" dirty="0" smtClean="0"/>
              <a:t>Reconstructs charged particle tracks in magnetic field</a:t>
            </a:r>
          </a:p>
          <a:p>
            <a:pPr lvl="2"/>
            <a:r>
              <a:rPr lang="en-US" dirty="0" smtClean="0"/>
              <a:t>Charged particles generate current Silicon pixel elements → fit tracks to (</a:t>
            </a:r>
            <a:r>
              <a:rPr lang="en-US" dirty="0" err="1" smtClean="0"/>
              <a:t>x,y,z</a:t>
            </a:r>
            <a:r>
              <a:rPr lang="en-US" dirty="0" smtClean="0"/>
              <a:t>) space points defined by hit sensor location </a:t>
            </a:r>
          </a:p>
          <a:p>
            <a:pPr lvl="2"/>
            <a:r>
              <a:rPr lang="en-US" dirty="0" smtClean="0"/>
              <a:t>Collect secondary charges from gas ionizations by passing charged particles  on wires  in electric fields → fit tracks to space point in (</a:t>
            </a:r>
            <a:r>
              <a:rPr lang="en-US" dirty="0" err="1" smtClean="0"/>
              <a:t>x,y</a:t>
            </a:r>
            <a:r>
              <a:rPr lang="en-US" dirty="0" smtClean="0"/>
              <a:t>) plane and z from pulse timing</a:t>
            </a:r>
          </a:p>
          <a:p>
            <a:pPr lvl="2"/>
            <a:r>
              <a:rPr lang="en-US" dirty="0" smtClean="0"/>
              <a:t>Solenoid field allows very precise </a:t>
            </a:r>
            <a:r>
              <a:rPr lang="en-US" dirty="0" err="1" smtClean="0"/>
              <a:t>pT</a:t>
            </a:r>
            <a:r>
              <a:rPr lang="en-US" dirty="0" smtClean="0"/>
              <a:t> reconstruction and less precise p reconstruction</a:t>
            </a:r>
          </a:p>
          <a:p>
            <a:pPr lvl="1"/>
            <a:r>
              <a:rPr lang="en-US" dirty="0" smtClean="0"/>
              <a:t>Reconstructs interaction vertices</a:t>
            </a:r>
          </a:p>
          <a:p>
            <a:pPr lvl="2"/>
            <a:r>
              <a:rPr lang="en-US" dirty="0" smtClean="0"/>
              <a:t>Vertex reconstructed from track fits</a:t>
            </a:r>
          </a:p>
          <a:p>
            <a:pPr lvl="2"/>
            <a:r>
              <a:rPr lang="en-US" dirty="0" smtClean="0"/>
              <a:t>More than one vertex possible </a:t>
            </a:r>
          </a:p>
          <a:p>
            <a:pPr lvl="3"/>
            <a:r>
              <a:rPr lang="en-US" dirty="0" smtClean="0"/>
              <a:t>B-decays</a:t>
            </a:r>
          </a:p>
          <a:p>
            <a:pPr lvl="3"/>
            <a:r>
              <a:rPr lang="en-US" dirty="0" smtClean="0"/>
              <a:t>Multiple proton interaction (pile-up)</a:t>
            </a:r>
          </a:p>
          <a:p>
            <a:pPr lvl="2"/>
            <a:r>
              <a:rPr lang="en-US" dirty="0" smtClean="0"/>
              <a:t>Primary vertex defined by                         or  </a:t>
            </a:r>
          </a:p>
          <a:p>
            <a:pPr lvl="1"/>
            <a:r>
              <a:rPr lang="en-US" dirty="0" smtClean="0"/>
              <a:t>Advantages and limitations</a:t>
            </a:r>
          </a:p>
          <a:p>
            <a:pPr lvl="2"/>
            <a:r>
              <a:rPr lang="en-US" dirty="0" smtClean="0"/>
              <a:t>Very precise for low </a:t>
            </a:r>
            <a:r>
              <a:rPr lang="en-US" dirty="0" err="1" smtClean="0"/>
              <a:t>pT</a:t>
            </a:r>
            <a:r>
              <a:rPr lang="en-US" dirty="0" smtClean="0"/>
              <a:t> measurements</a:t>
            </a:r>
          </a:p>
          <a:p>
            <a:pPr lvl="2"/>
            <a:r>
              <a:rPr lang="en-US" dirty="0" smtClean="0"/>
              <a:t>Only sensitive to charged particles</a:t>
            </a:r>
          </a:p>
          <a:p>
            <a:pPr lvl="2"/>
            <a:r>
              <a:rPr lang="en-US" dirty="0" smtClean="0"/>
              <a:t>Limited polar angle coverage</a:t>
            </a:r>
          </a:p>
          <a:p>
            <a:pPr lvl="3"/>
            <a:r>
              <a:rPr lang="en-US" dirty="0" smtClean="0"/>
              <a:t>Forward region in experiment excluded </a:t>
            </a:r>
          </a:p>
          <a:p>
            <a:pPr lvl="2">
              <a:buNone/>
            </a:pPr>
            <a:endParaRPr lang="en-US" baseline="30000" dirty="0" smtClean="0"/>
          </a:p>
          <a:p>
            <a:pPr lvl="2"/>
            <a:endParaRPr lang="en-US" dirty="0" smtClean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924300" y="4940300"/>
          <a:ext cx="1130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732" name="Equation" r:id="rId4" imgW="1130040" imgH="457200" progId="Equation.DSMT4">
                  <p:embed/>
                </p:oleObj>
              </mc:Choice>
              <mc:Fallback>
                <p:oleObj name="Equation" r:id="rId4" imgW="113004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4940300"/>
                        <a:ext cx="11303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448300" y="4940300"/>
          <a:ext cx="11303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733" name="Equation" r:id="rId6" imgW="1130040" imgH="469800" progId="Equation.DSMT4">
                  <p:embed/>
                </p:oleObj>
              </mc:Choice>
              <mc:Fallback>
                <p:oleObj name="Equation" r:id="rId6" imgW="1130040" imgH="469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300" y="4940300"/>
                        <a:ext cx="11303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5137150" y="5410200"/>
          <a:ext cx="7874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734" name="Equation" r:id="rId8" imgW="787320" imgH="583920" progId="Equation.DSMT4">
                  <p:embed/>
                </p:oleObj>
              </mc:Choice>
              <mc:Fallback>
                <p:oleObj name="Equation" r:id="rId8" imgW="787320" imgH="58392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7150" y="5410200"/>
                        <a:ext cx="7874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Detector Systems in </a:t>
            </a:r>
            <a:br>
              <a:rPr lang="en-US" sz="2000" dirty="0" smtClean="0"/>
            </a:br>
            <a:r>
              <a:rPr lang="en-US" sz="2000" dirty="0" smtClean="0"/>
              <a:t>Multi-purpose Collider Experiments (1)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762000"/>
            <a:ext cx="8686800" cy="5943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Tracking (inner detector)</a:t>
            </a:r>
          </a:p>
          <a:p>
            <a:pPr lvl="1"/>
            <a:r>
              <a:rPr lang="en-US" dirty="0" smtClean="0"/>
              <a:t>Closest to the interaction vertex</a:t>
            </a:r>
          </a:p>
          <a:p>
            <a:pPr lvl="1"/>
            <a:r>
              <a:rPr lang="en-US" dirty="0" smtClean="0"/>
              <a:t>Reconstructs charged particle tracks in magnetic field</a:t>
            </a:r>
          </a:p>
          <a:p>
            <a:pPr lvl="2"/>
            <a:r>
              <a:rPr lang="en-US" dirty="0" smtClean="0"/>
              <a:t>Charged particles generate current Silicon pixel elements → fit tracks to (</a:t>
            </a:r>
            <a:r>
              <a:rPr lang="en-US" dirty="0" err="1" smtClean="0"/>
              <a:t>x,y,z</a:t>
            </a:r>
            <a:r>
              <a:rPr lang="en-US" dirty="0" smtClean="0"/>
              <a:t>) space points defined by hit sensor location </a:t>
            </a:r>
          </a:p>
          <a:p>
            <a:pPr lvl="2"/>
            <a:r>
              <a:rPr lang="en-US" dirty="0" smtClean="0"/>
              <a:t>Collect secondary charges from gas ionizations by passing charged particles  on wires  in electric fields → fit tracks to space point in (</a:t>
            </a:r>
            <a:r>
              <a:rPr lang="en-US" dirty="0" err="1" smtClean="0"/>
              <a:t>x,y</a:t>
            </a:r>
            <a:r>
              <a:rPr lang="en-US" dirty="0" smtClean="0"/>
              <a:t>) plane and z from pulse timing</a:t>
            </a:r>
          </a:p>
          <a:p>
            <a:pPr lvl="2"/>
            <a:r>
              <a:rPr lang="en-US" dirty="0" smtClean="0"/>
              <a:t>Solenoid field allows very precise </a:t>
            </a:r>
            <a:r>
              <a:rPr lang="en-US" dirty="0" err="1" smtClean="0"/>
              <a:t>pT</a:t>
            </a:r>
            <a:r>
              <a:rPr lang="en-US" dirty="0" smtClean="0"/>
              <a:t> reconstruction and less precise p reconstruction</a:t>
            </a:r>
          </a:p>
          <a:p>
            <a:pPr lvl="1"/>
            <a:r>
              <a:rPr lang="en-US" dirty="0" smtClean="0"/>
              <a:t>Reconstructs interaction vertices</a:t>
            </a:r>
          </a:p>
          <a:p>
            <a:pPr lvl="2"/>
            <a:r>
              <a:rPr lang="en-US" dirty="0" smtClean="0"/>
              <a:t>Vertex reconstructed from track fits</a:t>
            </a:r>
          </a:p>
          <a:p>
            <a:pPr lvl="2"/>
            <a:r>
              <a:rPr lang="en-US" dirty="0" smtClean="0"/>
              <a:t>More than one vertex possible </a:t>
            </a:r>
          </a:p>
          <a:p>
            <a:pPr lvl="3"/>
            <a:r>
              <a:rPr lang="en-US" dirty="0" smtClean="0"/>
              <a:t>B-decays</a:t>
            </a:r>
          </a:p>
          <a:p>
            <a:pPr lvl="3"/>
            <a:r>
              <a:rPr lang="en-US" dirty="0" smtClean="0"/>
              <a:t>Multiple proton interaction (pile-up)</a:t>
            </a:r>
          </a:p>
          <a:p>
            <a:pPr lvl="2"/>
            <a:r>
              <a:rPr lang="en-US" dirty="0" smtClean="0"/>
              <a:t>Primary vertex defined by                         or  </a:t>
            </a:r>
          </a:p>
          <a:p>
            <a:pPr lvl="1"/>
            <a:r>
              <a:rPr lang="en-US" dirty="0" smtClean="0"/>
              <a:t>Advantages and limitations</a:t>
            </a:r>
          </a:p>
          <a:p>
            <a:pPr lvl="2"/>
            <a:r>
              <a:rPr lang="en-US" dirty="0" smtClean="0"/>
              <a:t>Very precise for low </a:t>
            </a:r>
            <a:r>
              <a:rPr lang="en-US" dirty="0" err="1" smtClean="0"/>
              <a:t>pT</a:t>
            </a:r>
            <a:r>
              <a:rPr lang="en-US" dirty="0" smtClean="0"/>
              <a:t> measurements</a:t>
            </a:r>
          </a:p>
          <a:p>
            <a:pPr lvl="2"/>
            <a:r>
              <a:rPr lang="en-US" dirty="0" smtClean="0"/>
              <a:t>Only sensitive to charged particles</a:t>
            </a:r>
          </a:p>
          <a:p>
            <a:pPr lvl="2"/>
            <a:r>
              <a:rPr lang="en-US" dirty="0" smtClean="0"/>
              <a:t>Limited polar angle coverage</a:t>
            </a:r>
          </a:p>
          <a:p>
            <a:pPr lvl="3"/>
            <a:r>
              <a:rPr lang="en-US" dirty="0" smtClean="0"/>
              <a:t>Forward region in experiment excluded </a:t>
            </a:r>
          </a:p>
          <a:p>
            <a:pPr lvl="2">
              <a:buNone/>
            </a:pPr>
            <a:endParaRPr lang="en-US" baseline="30000" dirty="0" smtClean="0"/>
          </a:p>
          <a:p>
            <a:pPr lvl="2"/>
            <a:endParaRPr lang="en-US" dirty="0" smtClean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886200" y="4940300"/>
          <a:ext cx="12065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756" name="Equation" r:id="rId4" imgW="1206360" imgH="457200" progId="Equation.DSMT4">
                  <p:embed/>
                </p:oleObj>
              </mc:Choice>
              <mc:Fallback>
                <p:oleObj name="Equation" r:id="rId4" imgW="120636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940300"/>
                        <a:ext cx="12065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410200" y="4940300"/>
          <a:ext cx="1206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757" name="Equation" r:id="rId6" imgW="1206360" imgH="469800" progId="Equation.DSMT4">
                  <p:embed/>
                </p:oleObj>
              </mc:Choice>
              <mc:Fallback>
                <p:oleObj name="Equation" r:id="rId6" imgW="1206360" imgH="469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940300"/>
                        <a:ext cx="12065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5105400" y="5410200"/>
          <a:ext cx="850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758" name="Equation" r:id="rId8" imgW="850680" imgH="583920" progId="Equation.DSMT4">
                  <p:embed/>
                </p:oleObj>
              </mc:Choice>
              <mc:Fallback>
                <p:oleObj name="Equation" r:id="rId8" imgW="850680" imgH="58392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5410200"/>
                        <a:ext cx="8509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"/>
          <p:cNvGrpSpPr/>
          <p:nvPr/>
        </p:nvGrpSpPr>
        <p:grpSpPr>
          <a:xfrm>
            <a:off x="1066800" y="1195803"/>
            <a:ext cx="7010400" cy="4466395"/>
            <a:chOff x="1066800" y="1195803"/>
            <a:chExt cx="7010400" cy="4466395"/>
          </a:xfrm>
        </p:grpSpPr>
        <p:pic>
          <p:nvPicPr>
            <p:cNvPr id="1391618" name="Picture 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066800" y="1195803"/>
              <a:ext cx="7010400" cy="4466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innerShdw blurRad="114300">
                <a:prstClr val="black"/>
              </a:innerShdw>
            </a:effectLst>
          </p:spPr>
        </p:pic>
        <p:pic>
          <p:nvPicPr>
            <p:cNvPr id="1391621" name="Picture 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999140" y="1272004"/>
              <a:ext cx="1006621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434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8784" y="3962400"/>
            <a:ext cx="4242816" cy="287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34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6305" y="761999"/>
            <a:ext cx="3918735" cy="327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ATLAS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5257800" cy="3276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Inner detector |</a:t>
            </a:r>
            <a:r>
              <a:rPr lang="el-GR" dirty="0" smtClean="0">
                <a:latin typeface="Times New Roman"/>
                <a:cs typeface="Times New Roman"/>
              </a:rPr>
              <a:t>η</a:t>
            </a:r>
            <a:r>
              <a:rPr lang="en-US" dirty="0" smtClean="0"/>
              <a:t>|&lt;2.5</a:t>
            </a:r>
          </a:p>
          <a:p>
            <a:pPr lvl="1"/>
            <a:r>
              <a:rPr lang="en-US" dirty="0" smtClean="0"/>
              <a:t>Silicon Pixels</a:t>
            </a:r>
          </a:p>
          <a:p>
            <a:pPr lvl="2"/>
            <a:r>
              <a:rPr lang="en-US" dirty="0" smtClean="0"/>
              <a:t>High precision tracker</a:t>
            </a:r>
          </a:p>
          <a:p>
            <a:pPr lvl="2"/>
            <a:r>
              <a:rPr lang="en-US" dirty="0" smtClean="0"/>
              <a:t>3 cylindrical layers central</a:t>
            </a:r>
          </a:p>
          <a:p>
            <a:pPr lvl="2"/>
            <a:r>
              <a:rPr lang="en-US" dirty="0" smtClean="0"/>
              <a:t>2 x 3 disks end-cap</a:t>
            </a:r>
          </a:p>
          <a:p>
            <a:pPr lvl="1"/>
            <a:r>
              <a:rPr lang="en-US" dirty="0" smtClean="0"/>
              <a:t>Silicon </a:t>
            </a:r>
            <a:r>
              <a:rPr lang="en-US" dirty="0" err="1" smtClean="0"/>
              <a:t>Microstrip</a:t>
            </a:r>
            <a:r>
              <a:rPr lang="en-US" dirty="0" smtClean="0"/>
              <a:t> Tracker (SCT)</a:t>
            </a:r>
          </a:p>
          <a:p>
            <a:pPr lvl="2"/>
            <a:r>
              <a:rPr lang="en-US" dirty="0" smtClean="0"/>
              <a:t>High precision tracker</a:t>
            </a:r>
          </a:p>
          <a:p>
            <a:pPr lvl="2"/>
            <a:r>
              <a:rPr lang="en-US" dirty="0" smtClean="0"/>
              <a:t>4 cylindrical layers central</a:t>
            </a:r>
          </a:p>
          <a:p>
            <a:pPr lvl="2"/>
            <a:r>
              <a:rPr lang="en-US" dirty="0" smtClean="0"/>
              <a:t>2 x 9 disks end-cap</a:t>
            </a:r>
          </a:p>
          <a:p>
            <a:pPr lvl="1"/>
            <a:r>
              <a:rPr lang="en-US" dirty="0" smtClean="0"/>
              <a:t>Transition Radiation Tracker (TRT)</a:t>
            </a:r>
          </a:p>
          <a:p>
            <a:pPr lvl="2"/>
            <a:r>
              <a:rPr lang="en-US" dirty="0" smtClean="0"/>
              <a:t>Large radius tracking</a:t>
            </a:r>
          </a:p>
          <a:p>
            <a:pPr lvl="2"/>
            <a:r>
              <a:rPr lang="en-US" dirty="0" smtClean="0"/>
              <a:t>73 straw planes central</a:t>
            </a:r>
          </a:p>
          <a:p>
            <a:pPr lvl="2"/>
            <a:r>
              <a:rPr lang="en-US" dirty="0" smtClean="0"/>
              <a:t>160 straw planes end-cap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1400" y="972979"/>
            <a:ext cx="1285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b="1" dirty="0" smtClean="0">
                <a:latin typeface="Calibri" pitchFamily="34" charset="0"/>
                <a:cs typeface="Calibri" pitchFamily="34" charset="0"/>
              </a:rPr>
              <a:t>JINST 3:S08003,2008</a:t>
            </a:r>
            <a:endParaRPr lang="en-US" sz="10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434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" y="4000163"/>
            <a:ext cx="3810000" cy="278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351472" y="6553200"/>
            <a:ext cx="1391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b="1" dirty="0" smtClean="0">
                <a:latin typeface="Calibri" pitchFamily="34" charset="0"/>
                <a:cs typeface="Calibri" pitchFamily="34" charset="0"/>
              </a:rPr>
              <a:t>ATLAS-CONF-2011-012</a:t>
            </a:r>
            <a:endParaRPr lang="en-US" sz="1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0072" y="6553200"/>
            <a:ext cx="1391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b="1" dirty="0" smtClean="0">
                <a:latin typeface="Calibri" pitchFamily="34" charset="0"/>
                <a:cs typeface="Calibri" pitchFamily="34" charset="0"/>
              </a:rPr>
              <a:t>ATLAS-CONF-2010-058</a:t>
            </a:r>
            <a:endParaRPr lang="en-US" sz="1000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1676400" y="6045200"/>
          <a:ext cx="2692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712" name="Equation" r:id="rId7" imgW="2692080" imgH="279360" progId="Equation.DSMT4">
                  <p:embed/>
                </p:oleObj>
              </mc:Choice>
              <mc:Fallback>
                <p:oleObj name="Equation" r:id="rId7" imgW="2692080" imgH="2793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6045200"/>
                        <a:ext cx="26924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Detector Systems in</a:t>
            </a:r>
            <a:br>
              <a:rPr lang="en-US" sz="2000" dirty="0" smtClean="0"/>
            </a:br>
            <a:r>
              <a:rPr lang="en-US" sz="2000" dirty="0" smtClean="0"/>
              <a:t>Multi-purpose Collider Experiments (2)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Calorimeters</a:t>
            </a:r>
          </a:p>
          <a:p>
            <a:pPr lvl="1"/>
            <a:r>
              <a:rPr lang="en-US" dirty="0" smtClean="0"/>
              <a:t>Usually wrapped around inner detector</a:t>
            </a:r>
          </a:p>
          <a:p>
            <a:pPr lvl="1"/>
            <a:r>
              <a:rPr lang="en-US" dirty="0" smtClean="0"/>
              <a:t>Measure the energy of charged and neutral particles </a:t>
            </a:r>
          </a:p>
          <a:p>
            <a:pPr lvl="2"/>
            <a:r>
              <a:rPr lang="en-US" dirty="0" smtClean="0"/>
              <a:t>Uses the energy deposited by particles to generate signal </a:t>
            </a:r>
          </a:p>
          <a:p>
            <a:pPr lvl="2"/>
            <a:r>
              <a:rPr lang="en-US" dirty="0" smtClean="0"/>
              <a:t>Collects light or electric charges/current from this energy deposit in relatively small volumes</a:t>
            </a:r>
          </a:p>
          <a:p>
            <a:pPr lvl="2"/>
            <a:r>
              <a:rPr lang="en-US" dirty="0" smtClean="0"/>
              <a:t>Only works if particle energy can be fully absorbed</a:t>
            </a:r>
          </a:p>
          <a:p>
            <a:pPr lvl="1"/>
            <a:r>
              <a:rPr lang="en-US" dirty="0" smtClean="0"/>
              <a:t>Signals are space points with energy</a:t>
            </a:r>
          </a:p>
          <a:p>
            <a:pPr lvl="2"/>
            <a:r>
              <a:rPr lang="en-US" dirty="0" smtClean="0"/>
              <a:t>Reconstructs direction and energy from known position of energy deposit</a:t>
            </a:r>
          </a:p>
          <a:p>
            <a:pPr lvl="2"/>
            <a:r>
              <a:rPr lang="en-US" dirty="0" smtClean="0"/>
              <a:t>Needs assumption for “mass” to convert signal to full four momentum</a:t>
            </a:r>
          </a:p>
          <a:p>
            <a:pPr lvl="3"/>
            <a:r>
              <a:rPr lang="en-US" dirty="0" smtClean="0"/>
              <a:t>ATLAS: m = 0</a:t>
            </a:r>
          </a:p>
          <a:p>
            <a:pPr lvl="1"/>
            <a:r>
              <a:rPr lang="en-US" dirty="0" smtClean="0"/>
              <a:t>Advantages and limitations</a:t>
            </a:r>
          </a:p>
          <a:p>
            <a:pPr lvl="2"/>
            <a:r>
              <a:rPr lang="en-US" dirty="0" smtClean="0"/>
              <a:t>Gains relative energy resolution power with increasing particle energy </a:t>
            </a:r>
          </a:p>
          <a:p>
            <a:pPr lvl="2"/>
            <a:r>
              <a:rPr lang="en-US" dirty="0" smtClean="0"/>
              <a:t>Gives good energy measure for all particles except </a:t>
            </a:r>
            <a:r>
              <a:rPr lang="en-US" dirty="0" err="1" smtClean="0"/>
              <a:t>muons</a:t>
            </a:r>
            <a:r>
              <a:rPr lang="en-US" dirty="0" smtClean="0"/>
              <a:t> and neutrinos</a:t>
            </a:r>
          </a:p>
          <a:p>
            <a:pPr lvl="3"/>
            <a:r>
              <a:rPr lang="en-US" dirty="0" err="1" smtClean="0"/>
              <a:t>Muons</a:t>
            </a:r>
            <a:r>
              <a:rPr lang="en-US" dirty="0" smtClean="0"/>
              <a:t> not fully absorbed!</a:t>
            </a:r>
          </a:p>
          <a:p>
            <a:pPr lvl="2"/>
            <a:r>
              <a:rPr lang="en-US" dirty="0" smtClean="0"/>
              <a:t>Large coverage around interaction region</a:t>
            </a:r>
          </a:p>
          <a:p>
            <a:pPr lvl="3"/>
            <a:r>
              <a:rPr lang="en-US" dirty="0" smtClean="0"/>
              <a:t>“4 </a:t>
            </a:r>
            <a:r>
              <a:rPr lang="el-GR" dirty="0" smtClean="0">
                <a:latin typeface="Calibri"/>
              </a:rPr>
              <a:t>π</a:t>
            </a:r>
            <a:r>
              <a:rPr lang="en-US" dirty="0" smtClean="0"/>
              <a:t>” detector – except for holes for beam pipes</a:t>
            </a:r>
          </a:p>
          <a:p>
            <a:pPr lvl="2"/>
            <a:r>
              <a:rPr lang="en-US" dirty="0" smtClean="0"/>
              <a:t>Relation of incoming (deposited) energy and signal is particle type dependent</a:t>
            </a:r>
          </a:p>
          <a:p>
            <a:pPr lvl="3"/>
            <a:r>
              <a:rPr lang="en-US" dirty="0" smtClean="0"/>
              <a:t>Also need to absorb all energy – large detector system</a:t>
            </a:r>
          </a:p>
          <a:p>
            <a:pPr lvl="2"/>
            <a:r>
              <a:rPr lang="en-US" dirty="0" smtClean="0"/>
              <a:t>Does not work well for low energies</a:t>
            </a:r>
          </a:p>
          <a:p>
            <a:pPr lvl="3"/>
            <a:r>
              <a:rPr lang="en-US" dirty="0" smtClean="0"/>
              <a:t>Particles have to reach calorimeter</a:t>
            </a:r>
          </a:p>
          <a:p>
            <a:pPr lvl="3"/>
            <a:r>
              <a:rPr lang="en-US" dirty="0" smtClean="0"/>
              <a:t>Noise in readout</a:t>
            </a:r>
          </a:p>
          <a:p>
            <a:pPr lvl="2"/>
            <a:r>
              <a:rPr lang="en-US" dirty="0" smtClean="0"/>
              <a:t>Slow signal formation in LHC environment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Detector Systems in</a:t>
            </a:r>
            <a:br>
              <a:rPr lang="en-US" sz="2000" dirty="0" smtClean="0"/>
            </a:br>
            <a:r>
              <a:rPr lang="en-US" sz="2000" dirty="0" smtClean="0"/>
              <a:t>Multi-purpose Collider Experiments (2)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Calorimeters</a:t>
            </a:r>
          </a:p>
          <a:p>
            <a:pPr lvl="1"/>
            <a:r>
              <a:rPr lang="en-US" dirty="0" smtClean="0"/>
              <a:t>Usually wrapped around inner detector</a:t>
            </a:r>
          </a:p>
          <a:p>
            <a:pPr lvl="1"/>
            <a:r>
              <a:rPr lang="en-US" dirty="0" smtClean="0"/>
              <a:t>Measures the energy of charged and neutral particles </a:t>
            </a:r>
          </a:p>
          <a:p>
            <a:pPr lvl="2"/>
            <a:r>
              <a:rPr lang="en-US" dirty="0" smtClean="0"/>
              <a:t>Uses the energy deposited by particles to generate signal </a:t>
            </a:r>
          </a:p>
          <a:p>
            <a:pPr lvl="2"/>
            <a:r>
              <a:rPr lang="en-US" dirty="0" smtClean="0"/>
              <a:t>Collects light or electric charges/current from this energy deposit in relatively small volumes</a:t>
            </a:r>
          </a:p>
          <a:p>
            <a:pPr lvl="2"/>
            <a:r>
              <a:rPr lang="en-US" dirty="0" smtClean="0"/>
              <a:t>Only works if particle energy can be fully absorbed</a:t>
            </a:r>
          </a:p>
          <a:p>
            <a:pPr lvl="1"/>
            <a:r>
              <a:rPr lang="en-US" dirty="0" smtClean="0"/>
              <a:t>Signals are space points with energy</a:t>
            </a:r>
          </a:p>
          <a:p>
            <a:pPr lvl="2"/>
            <a:r>
              <a:rPr lang="en-US" dirty="0" smtClean="0"/>
              <a:t>Reconstructs direction and energy from known position of energy deposit</a:t>
            </a:r>
          </a:p>
          <a:p>
            <a:pPr lvl="2"/>
            <a:r>
              <a:rPr lang="en-US" dirty="0" smtClean="0"/>
              <a:t>Needs assumption for “mass” to convert signal to full four momentum</a:t>
            </a:r>
          </a:p>
          <a:p>
            <a:pPr lvl="3"/>
            <a:r>
              <a:rPr lang="en-US" dirty="0" smtClean="0"/>
              <a:t>ATLAS: m = 0</a:t>
            </a:r>
          </a:p>
          <a:p>
            <a:pPr lvl="1"/>
            <a:r>
              <a:rPr lang="en-US" dirty="0" smtClean="0"/>
              <a:t>Advantages and limitations</a:t>
            </a:r>
          </a:p>
          <a:p>
            <a:pPr lvl="2"/>
            <a:r>
              <a:rPr lang="en-US" dirty="0" smtClean="0"/>
              <a:t>Gets more precise with increasing particle energy </a:t>
            </a:r>
          </a:p>
          <a:p>
            <a:pPr lvl="2"/>
            <a:r>
              <a:rPr lang="en-US" dirty="0" smtClean="0"/>
              <a:t>Gives good energy measure for all particles except </a:t>
            </a:r>
            <a:r>
              <a:rPr lang="en-US" dirty="0" err="1" smtClean="0"/>
              <a:t>muons</a:t>
            </a:r>
            <a:r>
              <a:rPr lang="en-US" dirty="0" smtClean="0"/>
              <a:t> and neutrinos</a:t>
            </a:r>
          </a:p>
          <a:p>
            <a:pPr lvl="3"/>
            <a:r>
              <a:rPr lang="en-US" dirty="0" err="1" smtClean="0"/>
              <a:t>Muons</a:t>
            </a:r>
            <a:r>
              <a:rPr lang="en-US" dirty="0" smtClean="0"/>
              <a:t> not fully absorbed!</a:t>
            </a:r>
          </a:p>
          <a:p>
            <a:pPr lvl="2"/>
            <a:r>
              <a:rPr lang="en-US" dirty="0" smtClean="0"/>
              <a:t>Large coverage around interaction region</a:t>
            </a:r>
          </a:p>
          <a:p>
            <a:pPr lvl="3"/>
            <a:r>
              <a:rPr lang="en-US" dirty="0" smtClean="0"/>
              <a:t>“4 </a:t>
            </a:r>
            <a:r>
              <a:rPr lang="el-GR" dirty="0" smtClean="0">
                <a:latin typeface="Calibri"/>
              </a:rPr>
              <a:t>π</a:t>
            </a:r>
            <a:r>
              <a:rPr lang="en-US" dirty="0" smtClean="0"/>
              <a:t>” detector – except for holes for beam pipes</a:t>
            </a:r>
          </a:p>
          <a:p>
            <a:pPr lvl="2"/>
            <a:r>
              <a:rPr lang="en-US" dirty="0" smtClean="0"/>
              <a:t>Relation of incoming (deposited) energy and signal is particle type dependent</a:t>
            </a:r>
          </a:p>
          <a:p>
            <a:pPr lvl="3"/>
            <a:r>
              <a:rPr lang="en-US" dirty="0" smtClean="0"/>
              <a:t>Also need to absorb all energy – large detector system</a:t>
            </a:r>
          </a:p>
          <a:p>
            <a:pPr lvl="2"/>
            <a:r>
              <a:rPr lang="en-US" dirty="0" smtClean="0"/>
              <a:t>Does not work well for low energies</a:t>
            </a:r>
          </a:p>
          <a:p>
            <a:pPr lvl="3"/>
            <a:r>
              <a:rPr lang="en-US" dirty="0" smtClean="0"/>
              <a:t>Particles have to reach calorimeter</a:t>
            </a:r>
          </a:p>
          <a:p>
            <a:pPr lvl="3"/>
            <a:r>
              <a:rPr lang="en-US" dirty="0" smtClean="0"/>
              <a:t>Noise in readout</a:t>
            </a:r>
          </a:p>
          <a:p>
            <a:pPr lvl="2"/>
            <a:r>
              <a:rPr lang="en-US" dirty="0" smtClean="0"/>
              <a:t>Slow signal formation in LHC environment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10" name="Group 13"/>
          <p:cNvGrpSpPr/>
          <p:nvPr/>
        </p:nvGrpSpPr>
        <p:grpSpPr>
          <a:xfrm>
            <a:off x="1371600" y="838200"/>
            <a:ext cx="6553200" cy="5715000"/>
            <a:chOff x="1371600" y="838200"/>
            <a:chExt cx="6553200" cy="5715000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/>
          </p:nvGraphicFramePr>
          <p:xfrm>
            <a:off x="5562600" y="3581400"/>
            <a:ext cx="7112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7640" name="Equation" r:id="rId4" imgW="711000" imgH="507960" progId="Equation.DSMT4">
                    <p:embed/>
                  </p:oleObj>
                </mc:Choice>
                <mc:Fallback>
                  <p:oleObj name="Equation" r:id="rId4" imgW="711000" imgH="50796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62600" y="3581400"/>
                          <a:ext cx="711200" cy="508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10"/>
            <p:cNvSpPr/>
            <p:nvPr/>
          </p:nvSpPr>
          <p:spPr bwMode="auto">
            <a:xfrm>
              <a:off x="1371600" y="838200"/>
              <a:ext cx="6553200" cy="5715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pSp>
          <p:nvGrpSpPr>
            <p:cNvPr id="13" name="Group 9"/>
            <p:cNvGrpSpPr/>
            <p:nvPr/>
          </p:nvGrpSpPr>
          <p:grpSpPr>
            <a:xfrm>
              <a:off x="1600200" y="990600"/>
              <a:ext cx="6172200" cy="5334000"/>
              <a:chOff x="1981200" y="1143000"/>
              <a:chExt cx="5867400" cy="5140325"/>
            </a:xfrm>
            <a:solidFill>
              <a:schemeClr val="bg1">
                <a:lumMod val="95000"/>
              </a:schemeClr>
            </a:solidFill>
            <a:effectLst/>
          </p:grpSpPr>
          <p:pic>
            <p:nvPicPr>
              <p:cNvPr id="5" name="Picture 5" descr="ATLASCalorimeterNew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09800" y="1447800"/>
                <a:ext cx="5324475" cy="4660900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</p:pic>
          <p:sp>
            <p:nvSpPr>
              <p:cNvPr id="6" name="Text Box 6"/>
              <p:cNvSpPr txBox="1">
                <a:spLocks noChangeArrowheads="1"/>
              </p:cNvSpPr>
              <p:nvPr/>
            </p:nvSpPr>
            <p:spPr bwMode="auto">
              <a:xfrm>
                <a:off x="2133600" y="1752600"/>
                <a:ext cx="1590115" cy="33855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sz="1600" dirty="0">
                    <a:effectLst/>
                    <a:latin typeface="Calibri" pitchFamily="34" charset="0"/>
                  </a:rPr>
                  <a:t>Tile Calorimeters</a:t>
                </a:r>
              </a:p>
            </p:txBody>
          </p:sp>
          <p:sp>
            <p:nvSpPr>
              <p:cNvPr id="7" name="Text Box 7"/>
              <p:cNvSpPr txBox="1">
                <a:spLocks noChangeArrowheads="1"/>
              </p:cNvSpPr>
              <p:nvPr/>
            </p:nvSpPr>
            <p:spPr bwMode="auto">
              <a:xfrm>
                <a:off x="4724400" y="1143000"/>
                <a:ext cx="3124200" cy="58102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sz="1600" dirty="0">
                    <a:effectLst/>
                    <a:latin typeface="Calibri" pitchFamily="34" charset="0"/>
                  </a:rPr>
                  <a:t>Electromagnetic Liquid Argon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sz="1600" dirty="0">
                    <a:effectLst/>
                    <a:latin typeface="Calibri" pitchFamily="34" charset="0"/>
                  </a:rPr>
                  <a:t> Calorimeters</a:t>
                </a:r>
              </a:p>
            </p:txBody>
          </p:sp>
          <p:sp>
            <p:nvSpPr>
              <p:cNvPr id="8" name="Text Box 8"/>
              <p:cNvSpPr txBox="1">
                <a:spLocks noChangeArrowheads="1"/>
              </p:cNvSpPr>
              <p:nvPr/>
            </p:nvSpPr>
            <p:spPr bwMode="auto">
              <a:xfrm>
                <a:off x="1981200" y="5702300"/>
                <a:ext cx="2895600" cy="58102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sz="1600" dirty="0" err="1">
                    <a:effectLst/>
                    <a:latin typeface="Calibri" pitchFamily="34" charset="0"/>
                  </a:rPr>
                  <a:t>Hadronic</a:t>
                </a:r>
                <a:r>
                  <a:rPr lang="en-US" sz="1600" dirty="0">
                    <a:effectLst/>
                    <a:latin typeface="Calibri" pitchFamily="34" charset="0"/>
                  </a:rPr>
                  <a:t> Liquid Argon </a:t>
                </a:r>
                <a:r>
                  <a:rPr lang="en-US" sz="1600" dirty="0" err="1">
                    <a:effectLst/>
                    <a:latin typeface="Calibri" pitchFamily="34" charset="0"/>
                  </a:rPr>
                  <a:t>EndCap</a:t>
                </a:r>
                <a:r>
                  <a:rPr lang="en-US" sz="1600" dirty="0">
                    <a:effectLst/>
                    <a:latin typeface="Calibri" pitchFamily="34" charset="0"/>
                  </a:rPr>
                  <a:t> Calorimeters</a:t>
                </a:r>
              </a:p>
            </p:txBody>
          </p:sp>
          <p:sp>
            <p:nvSpPr>
              <p:cNvPr id="9" name="Text Box 9"/>
              <p:cNvSpPr txBox="1">
                <a:spLocks noChangeArrowheads="1"/>
              </p:cNvSpPr>
              <p:nvPr/>
            </p:nvSpPr>
            <p:spPr bwMode="auto">
              <a:xfrm>
                <a:off x="5181600" y="5334000"/>
                <a:ext cx="2222500" cy="58102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sz="1600" dirty="0">
                    <a:effectLst/>
                    <a:latin typeface="Calibri" pitchFamily="34" charset="0"/>
                  </a:rPr>
                  <a:t>Forward Liquid Argon Calorimeters</a:t>
                </a:r>
              </a:p>
            </p:txBody>
          </p:sp>
        </p:grpSp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429000" y="914400"/>
              <a:ext cx="1006621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762000"/>
            <a:ext cx="5920376" cy="390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ATLAS Calorimeter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686800" cy="5943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Basic calorimeter setup</a:t>
            </a:r>
          </a:p>
          <a:p>
            <a:pPr lvl="1"/>
            <a:r>
              <a:rPr lang="en-US" dirty="0" smtClean="0"/>
              <a:t>Large full coverage calorimeter </a:t>
            </a:r>
          </a:p>
          <a:p>
            <a:pPr lvl="1"/>
            <a:r>
              <a:rPr lang="en-US" dirty="0" smtClean="0"/>
              <a:t>system</a:t>
            </a:r>
          </a:p>
          <a:p>
            <a:pPr lvl="2"/>
            <a:r>
              <a:rPr lang="en-US" dirty="0" smtClean="0"/>
              <a:t>|</a:t>
            </a:r>
            <a:r>
              <a:rPr lang="el-GR" dirty="0" smtClean="0">
                <a:latin typeface="Times New Roman"/>
                <a:cs typeface="Times New Roman"/>
              </a:rPr>
              <a:t>η</a:t>
            </a:r>
            <a:r>
              <a:rPr lang="en-US" dirty="0" smtClean="0"/>
              <a:t>|&lt;4.9 </a:t>
            </a:r>
            <a:r>
              <a:rPr lang="en-US" dirty="0" err="1" smtClean="0"/>
              <a:t>pseudorapidity</a:t>
            </a:r>
            <a:r>
              <a:rPr lang="en-US" dirty="0" smtClean="0"/>
              <a:t> coverage</a:t>
            </a:r>
          </a:p>
          <a:p>
            <a:pPr lvl="2"/>
            <a:r>
              <a:rPr lang="en-US" dirty="0" smtClean="0"/>
              <a:t>No </a:t>
            </a:r>
            <a:r>
              <a:rPr lang="en-US" dirty="0" err="1" smtClean="0"/>
              <a:t>azimuthal</a:t>
            </a:r>
            <a:r>
              <a:rPr lang="en-US" dirty="0" smtClean="0"/>
              <a:t> cracks &amp; </a:t>
            </a:r>
          </a:p>
          <a:p>
            <a:pPr lvl="2"/>
            <a:r>
              <a:rPr lang="en-US" dirty="0" smtClean="0"/>
              <a:t>discontinuities</a:t>
            </a:r>
          </a:p>
          <a:p>
            <a:pPr lvl="1"/>
            <a:r>
              <a:rPr lang="en-US" dirty="0" smtClean="0"/>
              <a:t>Mixed technologies </a:t>
            </a:r>
          </a:p>
          <a:p>
            <a:pPr lvl="1"/>
            <a:r>
              <a:rPr lang="en-US" dirty="0" smtClean="0"/>
              <a:t>matching precision </a:t>
            </a:r>
          </a:p>
          <a:p>
            <a:pPr lvl="1"/>
            <a:r>
              <a:rPr lang="en-US" dirty="0" smtClean="0"/>
              <a:t>requirements</a:t>
            </a:r>
          </a:p>
          <a:p>
            <a:pPr lvl="2"/>
            <a:r>
              <a:rPr lang="en-US" dirty="0" smtClean="0"/>
              <a:t>Electromagnetic liquid argon/lead </a:t>
            </a:r>
          </a:p>
          <a:p>
            <a:pPr lvl="2"/>
            <a:r>
              <a:rPr lang="en-US" dirty="0" smtClean="0"/>
              <a:t>calorimeters with accordion absorber</a:t>
            </a:r>
          </a:p>
          <a:p>
            <a:pPr lvl="2"/>
            <a:r>
              <a:rPr lang="en-US" dirty="0" smtClean="0"/>
              <a:t>Central </a:t>
            </a:r>
            <a:r>
              <a:rPr lang="en-US" dirty="0" err="1" smtClean="0"/>
              <a:t>hadronic</a:t>
            </a:r>
            <a:r>
              <a:rPr lang="en-US" dirty="0" smtClean="0"/>
              <a:t> iron/</a:t>
            </a:r>
            <a:r>
              <a:rPr lang="en-US" dirty="0" err="1" smtClean="0"/>
              <a:t>scintillator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calorimeter with tiled </a:t>
            </a:r>
          </a:p>
          <a:p>
            <a:pPr lvl="2"/>
            <a:r>
              <a:rPr lang="en-US" dirty="0" smtClean="0"/>
              <a:t>sampling structure</a:t>
            </a:r>
          </a:p>
          <a:p>
            <a:pPr lvl="2"/>
            <a:r>
              <a:rPr lang="en-US" dirty="0" err="1" smtClean="0"/>
              <a:t>Hadronic</a:t>
            </a:r>
            <a:r>
              <a:rPr lang="en-US" dirty="0" smtClean="0"/>
              <a:t> liquid argon/copper with </a:t>
            </a:r>
          </a:p>
          <a:p>
            <a:pPr lvl="2"/>
            <a:r>
              <a:rPr lang="en-US" dirty="0" smtClean="0"/>
              <a:t>parallel plate absorbers</a:t>
            </a:r>
          </a:p>
          <a:p>
            <a:pPr lvl="2"/>
            <a:r>
              <a:rPr lang="en-US" dirty="0" smtClean="0"/>
              <a:t>Forward liquid argon/copper and liquid argon/tungsten calorimeter </a:t>
            </a:r>
          </a:p>
          <a:p>
            <a:pPr lvl="2"/>
            <a:r>
              <a:rPr lang="en-US" dirty="0" smtClean="0"/>
              <a:t>with tubular electrodes</a:t>
            </a:r>
          </a:p>
          <a:p>
            <a:r>
              <a:rPr lang="en-US" dirty="0" smtClean="0"/>
              <a:t>Basic calorimeter readout features</a:t>
            </a:r>
          </a:p>
          <a:p>
            <a:pPr lvl="1"/>
            <a:r>
              <a:rPr lang="en-US" dirty="0" smtClean="0"/>
              <a:t>Low noise readout with fast shaping time</a:t>
            </a:r>
          </a:p>
          <a:p>
            <a:pPr lvl="2"/>
            <a:r>
              <a:rPr lang="en-US" dirty="0" smtClean="0"/>
              <a:t>High sensitivity to small energy deposits</a:t>
            </a:r>
          </a:p>
          <a:p>
            <a:pPr lvl="2"/>
            <a:r>
              <a:rPr lang="en-US" dirty="0" smtClean="0"/>
              <a:t>Pile-up suppression by bi-polar signal shaping (</a:t>
            </a:r>
            <a:r>
              <a:rPr lang="en-US" dirty="0" err="1" smtClean="0"/>
              <a:t>LAr</a:t>
            </a:r>
            <a:r>
              <a:rPr lang="en-US" dirty="0" smtClean="0"/>
              <a:t>) or fast </a:t>
            </a:r>
            <a:r>
              <a:rPr lang="en-US" dirty="0" err="1" smtClean="0"/>
              <a:t>uni</a:t>
            </a:r>
            <a:r>
              <a:rPr lang="en-US" dirty="0" smtClean="0"/>
              <a:t>-polar shaping (tile) </a:t>
            </a:r>
          </a:p>
          <a:p>
            <a:pPr lvl="1"/>
            <a:r>
              <a:rPr lang="en-US" dirty="0" smtClean="0"/>
              <a:t>Non-compensating calorimeters</a:t>
            </a:r>
          </a:p>
          <a:p>
            <a:pPr lvl="2"/>
            <a:r>
              <a:rPr lang="en-US" dirty="0" smtClean="0"/>
              <a:t>Typical e/</a:t>
            </a:r>
            <a:r>
              <a:rPr lang="el-GR" dirty="0" smtClean="0">
                <a:latin typeface="Times New Roman"/>
                <a:cs typeface="Times New Roman"/>
              </a:rPr>
              <a:t>π</a:t>
            </a:r>
            <a:r>
              <a:rPr lang="en-US" dirty="0" smtClean="0"/>
              <a:t> signal ratio is 1.3</a:t>
            </a:r>
          </a:p>
          <a:p>
            <a:pPr lvl="1"/>
            <a:r>
              <a:rPr lang="en-US" dirty="0" smtClean="0"/>
              <a:t>Highly granular detector with up to 7 longitudinal segments</a:t>
            </a:r>
          </a:p>
          <a:p>
            <a:pPr lvl="2"/>
            <a:r>
              <a:rPr lang="en-US" dirty="0" smtClean="0"/>
              <a:t>Allows measuring electromagnetic and </a:t>
            </a:r>
            <a:r>
              <a:rPr lang="en-US" dirty="0" err="1" smtClean="0"/>
              <a:t>hadronic</a:t>
            </a:r>
            <a:r>
              <a:rPr lang="en-US" dirty="0" smtClean="0"/>
              <a:t> shower shapes</a:t>
            </a:r>
          </a:p>
          <a:p>
            <a:pPr lvl="2"/>
            <a:r>
              <a:rPr lang="en-US" dirty="0" smtClean="0"/>
              <a:t>About 190,000 individual readout channels</a:t>
            </a:r>
          </a:p>
          <a:p>
            <a:pPr lvl="2"/>
            <a:r>
              <a:rPr lang="en-US" dirty="0" smtClean="0"/>
              <a:t>Allows for dynamic calibration approach for hadrons and jets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ATLAS </a:t>
            </a:r>
            <a:r>
              <a:rPr lang="en-US" dirty="0" err="1" smtClean="0"/>
              <a:t>Calorimetry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5638800" y="2944813"/>
          <a:ext cx="139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8734" name="Equation" r:id="rId4" imgW="139680" imgH="228600" progId="Equation.DSMT4">
                  <p:embed/>
                </p:oleObj>
              </mc:Choice>
              <mc:Fallback>
                <p:oleObj name="Equation" r:id="rId4" imgW="139680" imgH="228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2944813"/>
                        <a:ext cx="1397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6"/>
          <p:cNvGrpSpPr/>
          <p:nvPr/>
        </p:nvGrpSpPr>
        <p:grpSpPr>
          <a:xfrm>
            <a:off x="5810250" y="838200"/>
            <a:ext cx="3048000" cy="5943600"/>
            <a:chOff x="6096000" y="762000"/>
            <a:chExt cx="3048000" cy="594360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117336" y="4738120"/>
              <a:ext cx="2971800" cy="19674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96000" y="762000"/>
              <a:ext cx="2971800" cy="1966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096000" y="2733542"/>
              <a:ext cx="3048000" cy="1999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6266264" y="1752600"/>
            <a:ext cx="1127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</a:rPr>
              <a:t>Barrel EM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42464" y="3733800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</a:rPr>
              <a:t>EndCap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</a:rPr>
              <a:t> EM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56864" y="4876800"/>
            <a:ext cx="1448986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b="1" dirty="0" smtClean="0">
                <a:latin typeface="Calibri" pitchFamily="34" charset="0"/>
              </a:rPr>
              <a:t>HAD Barrel,</a:t>
            </a:r>
          </a:p>
          <a:p>
            <a:pPr>
              <a:buNone/>
            </a:pPr>
            <a:r>
              <a:rPr lang="en-US" sz="1400" b="1" dirty="0" err="1" smtClean="0">
                <a:latin typeface="Calibri" pitchFamily="34" charset="0"/>
              </a:rPr>
              <a:t>EndCap</a:t>
            </a:r>
            <a:r>
              <a:rPr lang="en-US" sz="1400" b="1" dirty="0" smtClean="0">
                <a:latin typeface="Calibri" pitchFamily="34" charset="0"/>
              </a:rPr>
              <a:t>, Forward</a:t>
            </a:r>
          </a:p>
        </p:txBody>
      </p:sp>
      <p:sp>
        <p:nvSpPr>
          <p:cNvPr id="15" name="TextBox 14"/>
          <p:cNvSpPr txBox="1"/>
          <p:nvPr/>
        </p:nvSpPr>
        <p:spPr>
          <a:xfrm rot="5400000">
            <a:off x="8244575" y="1358054"/>
            <a:ext cx="1285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b="1" dirty="0" smtClean="0">
                <a:latin typeface="Calibri" pitchFamily="34" charset="0"/>
                <a:cs typeface="Calibri" pitchFamily="34" charset="0"/>
              </a:rPr>
              <a:t>JINST 3:S08003,2008</a:t>
            </a:r>
            <a:endParaRPr lang="en-US" sz="1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5400000">
            <a:off x="8244575" y="3415454"/>
            <a:ext cx="1285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b="1" dirty="0" smtClean="0">
                <a:latin typeface="Calibri" pitchFamily="34" charset="0"/>
                <a:cs typeface="Calibri" pitchFamily="34" charset="0"/>
              </a:rPr>
              <a:t>JINST 3:S08003,2008</a:t>
            </a:r>
            <a:endParaRPr lang="en-US" sz="1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5400000">
            <a:off x="8244575" y="5406125"/>
            <a:ext cx="1285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b="1" dirty="0" smtClean="0">
                <a:latin typeface="Calibri" pitchFamily="34" charset="0"/>
                <a:cs typeface="Calibri" pitchFamily="34" charset="0"/>
              </a:rPr>
              <a:t>JINST 3:S08003,2008</a:t>
            </a:r>
            <a:endParaRPr lang="en-US" sz="10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4" name="Group 25"/>
          <p:cNvGrpSpPr/>
          <p:nvPr/>
        </p:nvGrpSpPr>
        <p:grpSpPr>
          <a:xfrm>
            <a:off x="685800" y="762000"/>
            <a:ext cx="4419600" cy="5943600"/>
            <a:chOff x="990600" y="838200"/>
            <a:chExt cx="4419600" cy="5943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990600" y="838200"/>
              <a:ext cx="4419600" cy="5943600"/>
            </a:xfrm>
            <a:prstGeom prst="rect">
              <a:avLst/>
            </a:prstGeom>
            <a:solidFill>
              <a:srgbClr val="FFE98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aphicFrame>
          <p:nvGraphicFramePr>
            <p:cNvPr id="24" name="Object 23"/>
            <p:cNvGraphicFramePr>
              <a:graphicFrameLocks noChangeAspect="1"/>
            </p:cNvGraphicFramePr>
            <p:nvPr/>
          </p:nvGraphicFramePr>
          <p:xfrm>
            <a:off x="1250950" y="952500"/>
            <a:ext cx="3898900" cy="5715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8735" name="Equation" r:id="rId9" imgW="3898800" imgH="5715000" progId="Equation.DSMT4">
                    <p:embed/>
                  </p:oleObj>
                </mc:Choice>
                <mc:Fallback>
                  <p:oleObj name="Equation" r:id="rId9" imgW="3898800" imgH="57150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0950" y="952500"/>
                          <a:ext cx="3898900" cy="5715000"/>
                        </a:xfrm>
                        <a:prstGeom prst="rect">
                          <a:avLst/>
                        </a:prstGeom>
                        <a:solidFill>
                          <a:srgbClr val="FFE98B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CC99">
                                  <a:alpha val="0"/>
                                </a:srgbClr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2" descr="Old Ma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14400"/>
            <a:ext cx="8001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60507" y="1219200"/>
            <a:ext cx="6416693" cy="1015663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Additional Material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2" descr="Old Ma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14400"/>
            <a:ext cx="8001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60507" y="1219200"/>
            <a:ext cx="6379503" cy="1015663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ATLAS Calorimeters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0"/>
            <a:ext cx="5715000" cy="68580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ATLAS: A General Purpose Detector For LHC</a:t>
            </a:r>
            <a:endParaRPr lang="en-US" sz="2200" dirty="0"/>
          </a:p>
        </p:txBody>
      </p:sp>
      <p:pic>
        <p:nvPicPr>
          <p:cNvPr id="222212" name="Picture 2" descr="ATLAS_Silver_White_MK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85800" y="761999"/>
            <a:ext cx="8458200" cy="5468485"/>
          </a:xfrm>
          <a:noFill/>
          <a:ln/>
        </p:spPr>
      </p:pic>
      <p:sp>
        <p:nvSpPr>
          <p:cNvPr id="222213" name="Text Box 5"/>
          <p:cNvSpPr txBox="1">
            <a:spLocks noChangeArrowheads="1"/>
          </p:cNvSpPr>
          <p:nvPr/>
        </p:nvSpPr>
        <p:spPr bwMode="auto">
          <a:xfrm>
            <a:off x="685800" y="5763804"/>
            <a:ext cx="3415230" cy="9417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1200" b="1" dirty="0">
                <a:solidFill>
                  <a:srgbClr val="0070C0"/>
                </a:solidFill>
                <a:latin typeface="Calibri" pitchFamily="34" charset="0"/>
              </a:rPr>
              <a:t>Total weight   :  7000 t</a:t>
            </a:r>
          </a:p>
          <a:p>
            <a:pPr>
              <a:buFontTx/>
              <a:buNone/>
            </a:pPr>
            <a:r>
              <a:rPr lang="en-US" sz="1200" b="1" dirty="0">
                <a:solidFill>
                  <a:srgbClr val="0070C0"/>
                </a:solidFill>
                <a:latin typeface="Calibri" pitchFamily="34" charset="0"/>
              </a:rPr>
              <a:t>Overall length:  46 m</a:t>
            </a:r>
          </a:p>
          <a:p>
            <a:pPr>
              <a:buFontTx/>
              <a:buNone/>
            </a:pPr>
            <a:r>
              <a:rPr lang="en-US" sz="1200" b="1" dirty="0">
                <a:solidFill>
                  <a:srgbClr val="0070C0"/>
                </a:solidFill>
                <a:latin typeface="Calibri" pitchFamily="34" charset="0"/>
              </a:rPr>
              <a:t>Overall diameter:  23 m</a:t>
            </a:r>
          </a:p>
          <a:p>
            <a:pPr>
              <a:buFontTx/>
              <a:buNone/>
            </a:pPr>
            <a:r>
              <a:rPr lang="en-US" sz="1200" b="1" dirty="0">
                <a:solidFill>
                  <a:srgbClr val="0070C0"/>
                </a:solidFill>
                <a:latin typeface="Calibri" pitchFamily="34" charset="0"/>
              </a:rPr>
              <a:t>Magnetic field:  2T </a:t>
            </a:r>
            <a:r>
              <a:rPr lang="en-US" sz="1200" b="1" dirty="0" smtClean="0">
                <a:solidFill>
                  <a:srgbClr val="0070C0"/>
                </a:solidFill>
                <a:latin typeface="Calibri" pitchFamily="34" charset="0"/>
              </a:rPr>
              <a:t>solenoid </a:t>
            </a:r>
            <a:r>
              <a:rPr lang="en-US" sz="1200" b="1" dirty="0">
                <a:solidFill>
                  <a:srgbClr val="0070C0"/>
                </a:solidFill>
                <a:latin typeface="Calibri" pitchFamily="34" charset="0"/>
              </a:rPr>
              <a:t>+ </a:t>
            </a:r>
            <a:r>
              <a:rPr lang="en-US" sz="1200" b="1" dirty="0" smtClean="0">
                <a:solidFill>
                  <a:srgbClr val="0070C0"/>
                </a:solidFill>
                <a:latin typeface="Calibri" pitchFamily="34" charset="0"/>
              </a:rPr>
              <a:t>(varying) </a:t>
            </a:r>
            <a:r>
              <a:rPr lang="en-US" sz="1200" b="1" dirty="0" err="1" smtClean="0">
                <a:solidFill>
                  <a:srgbClr val="0070C0"/>
                </a:solidFill>
                <a:latin typeface="Calibri" pitchFamily="34" charset="0"/>
              </a:rPr>
              <a:t>toroid</a:t>
            </a:r>
            <a:r>
              <a:rPr lang="en-US" sz="1200" b="1" dirty="0" smtClean="0">
                <a:solidFill>
                  <a:srgbClr val="0070C0"/>
                </a:solidFill>
                <a:latin typeface="Calibri" pitchFamily="34" charset="0"/>
              </a:rPr>
              <a:t> field</a:t>
            </a:r>
            <a:endParaRPr lang="en-US" sz="1200" b="1" dirty="0">
              <a:solidFill>
                <a:srgbClr val="0070C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0"/>
            <a:ext cx="5486400" cy="685800"/>
          </a:xfrm>
        </p:spPr>
        <p:txBody>
          <a:bodyPr/>
          <a:lstStyle/>
          <a:p>
            <a:r>
              <a:rPr lang="en-US" sz="2800" dirty="0" smtClean="0"/>
              <a:t>ATLAS Calorimeters</a:t>
            </a:r>
            <a:endParaRPr lang="en-US" sz="2800" dirty="0"/>
          </a:p>
        </p:txBody>
      </p:sp>
      <p:pic>
        <p:nvPicPr>
          <p:cNvPr id="1460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762000"/>
            <a:ext cx="8434976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62000" y="838200"/>
            <a:ext cx="4652963" cy="5410200"/>
            <a:chOff x="192" y="288"/>
            <a:chExt cx="2931" cy="3408"/>
          </a:xfrm>
        </p:grpSpPr>
        <p:pic>
          <p:nvPicPr>
            <p:cNvPr id="245762" name="Picture 2" descr="Slide18_CaloSideView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2" y="288"/>
              <a:ext cx="2931" cy="3408"/>
            </a:xfrm>
            <a:prstGeom prst="rect">
              <a:avLst/>
            </a:prstGeom>
            <a:noFill/>
          </p:spPr>
        </p:pic>
        <p:sp>
          <p:nvSpPr>
            <p:cNvPr id="245766" name="AutoShape 6"/>
            <p:cNvSpPr>
              <a:spLocks noChangeAspect="1" noChangeArrowheads="1"/>
            </p:cNvSpPr>
            <p:nvPr/>
          </p:nvSpPr>
          <p:spPr bwMode="auto">
            <a:xfrm>
              <a:off x="1923" y="579"/>
              <a:ext cx="653" cy="285"/>
            </a:xfrm>
            <a:prstGeom prst="wedgeRectCallout">
              <a:avLst>
                <a:gd name="adj1" fmla="val -50306"/>
                <a:gd name="adj2" fmla="val 24859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200" b="1">
                  <a:latin typeface="Arial" charset="0"/>
                  <a:ea typeface="ＭＳ Ｐゴシック" charset="-128"/>
                </a:rPr>
                <a:t>EM Endcap EMEC</a:t>
              </a:r>
            </a:p>
          </p:txBody>
        </p:sp>
        <p:sp>
          <p:nvSpPr>
            <p:cNvPr id="245767" name="AutoShape 7"/>
            <p:cNvSpPr>
              <a:spLocks noChangeAspect="1" noChangeArrowheads="1"/>
            </p:cNvSpPr>
            <p:nvPr/>
          </p:nvSpPr>
          <p:spPr bwMode="auto">
            <a:xfrm>
              <a:off x="519" y="576"/>
              <a:ext cx="684" cy="281"/>
            </a:xfrm>
            <a:prstGeom prst="wedgeRectCallout">
              <a:avLst>
                <a:gd name="adj1" fmla="val -5407"/>
                <a:gd name="adj2" fmla="val 164236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200" b="1">
                  <a:latin typeface="Arial" charset="0"/>
                  <a:ea typeface="ＭＳ Ｐゴシック" charset="-128"/>
                </a:rPr>
                <a:t>EM Barrel EMB</a:t>
              </a:r>
            </a:p>
          </p:txBody>
        </p:sp>
        <p:sp>
          <p:nvSpPr>
            <p:cNvPr id="245768" name="AutoShape 8"/>
            <p:cNvSpPr>
              <a:spLocks noChangeAspect="1" noChangeArrowheads="1"/>
            </p:cNvSpPr>
            <p:nvPr/>
          </p:nvSpPr>
          <p:spPr bwMode="auto">
            <a:xfrm>
              <a:off x="579" y="1920"/>
              <a:ext cx="988" cy="205"/>
            </a:xfrm>
            <a:prstGeom prst="wedgeRectCallout">
              <a:avLst>
                <a:gd name="adj1" fmla="val 124495"/>
                <a:gd name="adj2" fmla="val 179755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200" b="1">
                  <a:latin typeface="Arial" charset="0"/>
                  <a:ea typeface="ＭＳ Ｐゴシック" charset="-128"/>
                </a:rPr>
                <a:t>Hadronic Endcap</a:t>
              </a:r>
              <a:endParaRPr lang="en-US" sz="1400" b="1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45769" name="AutoShape 9"/>
            <p:cNvSpPr>
              <a:spLocks noChangeArrowheads="1"/>
            </p:cNvSpPr>
            <p:nvPr/>
          </p:nvSpPr>
          <p:spPr bwMode="auto">
            <a:xfrm>
              <a:off x="2115" y="2742"/>
              <a:ext cx="597" cy="186"/>
            </a:xfrm>
            <a:prstGeom prst="wedgeRectCallout">
              <a:avLst>
                <a:gd name="adj1" fmla="val 17338"/>
                <a:gd name="adj2" fmla="val -491935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200" b="1">
                  <a:latin typeface="Arial" charset="0"/>
                  <a:ea typeface="ＭＳ Ｐゴシック" charset="-128"/>
                </a:rPr>
                <a:t>Forward</a:t>
              </a:r>
              <a:endParaRPr lang="en-US" sz="1400" b="1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45770" name="AutoShape 10"/>
            <p:cNvSpPr>
              <a:spLocks noChangeAspect="1" noChangeArrowheads="1"/>
            </p:cNvSpPr>
            <p:nvPr/>
          </p:nvSpPr>
          <p:spPr bwMode="auto">
            <a:xfrm>
              <a:off x="579" y="2736"/>
              <a:ext cx="670" cy="175"/>
            </a:xfrm>
            <a:prstGeom prst="wedgeRectCallout">
              <a:avLst>
                <a:gd name="adj1" fmla="val 19106"/>
                <a:gd name="adj2" fmla="val 181431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200" b="1">
                  <a:latin typeface="Arial" charset="0"/>
                  <a:ea typeface="ＭＳ Ｐゴシック" charset="-128"/>
                </a:rPr>
                <a:t>Tile Barrel</a:t>
              </a:r>
              <a:endParaRPr lang="en-US" sz="1400" b="1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45771" name="AutoShape 11"/>
            <p:cNvSpPr>
              <a:spLocks noChangeAspect="1" noChangeArrowheads="1"/>
            </p:cNvSpPr>
            <p:nvPr/>
          </p:nvSpPr>
          <p:spPr bwMode="auto">
            <a:xfrm>
              <a:off x="1923" y="3360"/>
              <a:ext cx="776" cy="288"/>
            </a:xfrm>
            <a:prstGeom prst="wedgeRectCallout">
              <a:avLst>
                <a:gd name="adj1" fmla="val 18815"/>
                <a:gd name="adj2" fmla="val -179514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200" b="1">
                  <a:latin typeface="Arial" charset="0"/>
                  <a:ea typeface="ＭＳ Ｐゴシック" charset="-128"/>
                </a:rPr>
                <a:t>Tile Extended Barrel</a:t>
              </a:r>
            </a:p>
          </p:txBody>
        </p:sp>
      </p:grpSp>
      <p:sp>
        <p:nvSpPr>
          <p:cNvPr id="2457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ATLAS Calorimeters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5067300" y="762000"/>
            <a:ext cx="4076700" cy="59436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Electromagnetic Barrel</a:t>
            </a:r>
          </a:p>
          <a:p>
            <a:pPr lvl="1"/>
            <a:r>
              <a:rPr lang="en-US" dirty="0" smtClean="0"/>
              <a:t>|</a:t>
            </a:r>
            <a:r>
              <a:rPr lang="el-GR" i="1" dirty="0" smtClean="0">
                <a:latin typeface="Times New Roman"/>
                <a:cs typeface="Times New Roman"/>
              </a:rPr>
              <a:t>η</a:t>
            </a:r>
            <a:r>
              <a:rPr lang="en-US" dirty="0" smtClean="0">
                <a:cs typeface="Times New Roman"/>
              </a:rPr>
              <a:t>| &lt; 1.4</a:t>
            </a:r>
          </a:p>
          <a:p>
            <a:pPr lvl="1"/>
            <a:r>
              <a:rPr lang="en-US" dirty="0" smtClean="0">
                <a:cs typeface="Times New Roman"/>
              </a:rPr>
              <a:t>Liquid argon/lead</a:t>
            </a:r>
          </a:p>
          <a:p>
            <a:r>
              <a:rPr lang="en-US" dirty="0" smtClean="0"/>
              <a:t>Electromagnetic </a:t>
            </a:r>
            <a:r>
              <a:rPr lang="en-US" dirty="0" err="1" smtClean="0"/>
              <a:t>EndCap</a:t>
            </a:r>
            <a:endParaRPr lang="en-US" dirty="0" smtClean="0"/>
          </a:p>
          <a:p>
            <a:pPr lvl="1"/>
            <a:r>
              <a:rPr lang="en-US" dirty="0" smtClean="0"/>
              <a:t>1.375 &lt; |</a:t>
            </a:r>
            <a:r>
              <a:rPr lang="el-GR" i="1" dirty="0" smtClean="0">
                <a:latin typeface="Times New Roman"/>
              </a:rPr>
              <a:t>η</a:t>
            </a:r>
            <a:r>
              <a:rPr lang="en-US" dirty="0" smtClean="0"/>
              <a:t>| &lt; 3.2</a:t>
            </a:r>
          </a:p>
          <a:p>
            <a:pPr lvl="1"/>
            <a:r>
              <a:rPr lang="en-US" dirty="0" smtClean="0"/>
              <a:t>Liquid argon/lead</a:t>
            </a:r>
          </a:p>
          <a:p>
            <a:r>
              <a:rPr lang="en-US" dirty="0" err="1" smtClean="0"/>
              <a:t>Hadronic</a:t>
            </a:r>
            <a:r>
              <a:rPr lang="en-US" dirty="0" smtClean="0"/>
              <a:t> Tile</a:t>
            </a:r>
          </a:p>
          <a:p>
            <a:pPr lvl="1"/>
            <a:r>
              <a:rPr lang="en-US" dirty="0" smtClean="0"/>
              <a:t>|</a:t>
            </a:r>
            <a:r>
              <a:rPr lang="el-GR" i="1" dirty="0" smtClean="0">
                <a:latin typeface="Times New Roman"/>
              </a:rPr>
              <a:t>η</a:t>
            </a:r>
            <a:r>
              <a:rPr lang="en-US" dirty="0" smtClean="0"/>
              <a:t>| &lt; 1.7</a:t>
            </a:r>
          </a:p>
          <a:p>
            <a:pPr lvl="1"/>
            <a:r>
              <a:rPr lang="en-US" dirty="0" err="1" smtClean="0"/>
              <a:t>Scintillator</a:t>
            </a:r>
            <a:r>
              <a:rPr lang="en-US" dirty="0" smtClean="0"/>
              <a:t>/iron</a:t>
            </a:r>
          </a:p>
          <a:p>
            <a:r>
              <a:rPr lang="en-US" dirty="0" err="1" smtClean="0"/>
              <a:t>Hadronic</a:t>
            </a:r>
            <a:r>
              <a:rPr lang="en-US" dirty="0" smtClean="0"/>
              <a:t> </a:t>
            </a:r>
            <a:r>
              <a:rPr lang="en-US" dirty="0" err="1" smtClean="0"/>
              <a:t>EndCap</a:t>
            </a:r>
            <a:endParaRPr lang="en-US" dirty="0" smtClean="0"/>
          </a:p>
          <a:p>
            <a:pPr lvl="1"/>
            <a:r>
              <a:rPr lang="en-US" dirty="0" smtClean="0"/>
              <a:t>1.5 &lt; |</a:t>
            </a:r>
            <a:r>
              <a:rPr lang="el-GR" i="1" dirty="0" smtClean="0">
                <a:latin typeface="Times New Roman"/>
              </a:rPr>
              <a:t>η</a:t>
            </a:r>
            <a:r>
              <a:rPr lang="en-US" dirty="0" smtClean="0"/>
              <a:t>| &lt; 3.2</a:t>
            </a:r>
          </a:p>
          <a:p>
            <a:pPr lvl="1"/>
            <a:r>
              <a:rPr lang="en-US" dirty="0" smtClean="0"/>
              <a:t>Liquid argon/copper</a:t>
            </a:r>
          </a:p>
          <a:p>
            <a:r>
              <a:rPr lang="en-US" dirty="0" smtClean="0"/>
              <a:t>Forward Calorimeter</a:t>
            </a:r>
          </a:p>
          <a:p>
            <a:pPr lvl="1"/>
            <a:r>
              <a:rPr lang="en-US" dirty="0" smtClean="0"/>
              <a:t>3.2 &lt; |</a:t>
            </a:r>
            <a:r>
              <a:rPr lang="el-GR" i="1" dirty="0" smtClean="0">
                <a:latin typeface="Times New Roman"/>
              </a:rPr>
              <a:t>η</a:t>
            </a:r>
            <a:r>
              <a:rPr lang="en-US" dirty="0" smtClean="0"/>
              <a:t>| &lt; 4.9</a:t>
            </a:r>
          </a:p>
          <a:p>
            <a:pPr lvl="1"/>
            <a:r>
              <a:rPr lang="en-US" dirty="0" smtClean="0"/>
              <a:t>Liquid argon/copper and liquid argon/tungsten</a:t>
            </a:r>
          </a:p>
          <a:p>
            <a:r>
              <a:rPr lang="en-US" dirty="0" smtClean="0"/>
              <a:t>Varying (high) granularity</a:t>
            </a:r>
          </a:p>
          <a:p>
            <a:pPr lvl="1"/>
            <a:r>
              <a:rPr lang="en-US" dirty="0" smtClean="0"/>
              <a:t>Mostly projective or pseudo-projective readout geometries</a:t>
            </a:r>
          </a:p>
          <a:p>
            <a:pPr lvl="1"/>
            <a:r>
              <a:rPr lang="en-US" dirty="0" smtClean="0"/>
              <a:t>Nearly 200,000 readout channels in total</a:t>
            </a:r>
          </a:p>
          <a:p>
            <a:r>
              <a:rPr lang="en-US" dirty="0" smtClean="0"/>
              <a:t>Overlaps and transitions</a:t>
            </a:r>
          </a:p>
          <a:p>
            <a:pPr lvl="1"/>
            <a:r>
              <a:rPr lang="en-US" dirty="0" smtClean="0"/>
              <a:t>Some complex detector geometries in crack regions</a:t>
            </a:r>
          </a:p>
          <a:p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416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676400"/>
            <a:ext cx="4572000" cy="43142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0"/>
            <a:ext cx="5486400" cy="685800"/>
          </a:xfrm>
        </p:spPr>
        <p:txBody>
          <a:bodyPr/>
          <a:lstStyle/>
          <a:p>
            <a:r>
              <a:rPr lang="en-US" sz="3200" dirty="0"/>
              <a:t>Electromagnetic </a:t>
            </a:r>
            <a:r>
              <a:rPr lang="en-US" sz="3200" dirty="0" err="1"/>
              <a:t>Calorimetry</a:t>
            </a:r>
            <a:r>
              <a:rPr lang="en-US" sz="3200" dirty="0"/>
              <a:t>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342900" y="762000"/>
            <a:ext cx="4305300" cy="63246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Highly segmented lead/liquid argon accordion calorimeter</a:t>
            </a:r>
          </a:p>
          <a:p>
            <a:pPr lvl="1"/>
            <a:r>
              <a:rPr lang="en-US" dirty="0" smtClean="0"/>
              <a:t>Projective readout geometry in pseudo-</a:t>
            </a:r>
            <a:r>
              <a:rPr lang="en-US" dirty="0" err="1" smtClean="0"/>
              <a:t>rapdity</a:t>
            </a:r>
            <a:r>
              <a:rPr lang="en-US" dirty="0" smtClean="0"/>
              <a:t> and azimuth</a:t>
            </a:r>
          </a:p>
          <a:p>
            <a:pPr lvl="2"/>
            <a:r>
              <a:rPr lang="en-US" dirty="0" smtClean="0"/>
              <a:t>More than 170,000 independent readout channels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azimuthal</a:t>
            </a:r>
            <a:r>
              <a:rPr lang="en-US" dirty="0" smtClean="0"/>
              <a:t> discontinuities (cracks)</a:t>
            </a:r>
          </a:p>
          <a:p>
            <a:pPr lvl="2"/>
            <a:r>
              <a:rPr lang="en-US" dirty="0" smtClean="0"/>
              <a:t>Total depth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&gt; </a:t>
            </a:r>
            <a:r>
              <a:rPr lang="en-US" dirty="0" smtClean="0">
                <a:cs typeface="Times New Roman" pitchFamily="18" charset="0"/>
              </a:rPr>
              <a:t>24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dirty="0" smtClean="0">
                <a:cs typeface="Times New Roman" pitchFamily="18" charset="0"/>
              </a:rPr>
              <a:t> (increases with pseudo-rapidity)</a:t>
            </a:r>
            <a:endParaRPr lang="en-US" baseline="-25000" dirty="0" smtClean="0"/>
          </a:p>
          <a:p>
            <a:pPr lvl="1"/>
            <a:r>
              <a:rPr lang="en-US" dirty="0" smtClean="0"/>
              <a:t>Three depth segments</a:t>
            </a:r>
          </a:p>
          <a:p>
            <a:pPr lvl="2"/>
            <a:r>
              <a:rPr lang="en-US" dirty="0" smtClean="0"/>
              <a:t>+ pre-sampler (limited coverage, only </a:t>
            </a:r>
            <a:r>
              <a:rPr lang="el-GR" i="1" dirty="0" smtClean="0">
                <a:latin typeface="Times New Roman"/>
                <a:cs typeface="Times New Roman"/>
              </a:rPr>
              <a:t>η</a:t>
            </a:r>
            <a:r>
              <a:rPr lang="en-US" dirty="0" smtClean="0">
                <a:latin typeface="Times New Roman"/>
                <a:cs typeface="Times New Roman"/>
              </a:rPr>
              <a:t> &lt; </a:t>
            </a:r>
            <a:r>
              <a:rPr lang="en-US" dirty="0" smtClean="0">
                <a:cs typeface="Times New Roman"/>
              </a:rPr>
              <a:t>1.8</a:t>
            </a:r>
            <a:r>
              <a:rPr lang="en-US" dirty="0" smtClean="0"/>
              <a:t>)</a:t>
            </a:r>
          </a:p>
          <a:p>
            <a:r>
              <a:rPr lang="en-US" dirty="0" smtClean="0"/>
              <a:t>Strip cells in 1</a:t>
            </a:r>
            <a:r>
              <a:rPr lang="en-US" baseline="30000" dirty="0" smtClean="0"/>
              <a:t>st</a:t>
            </a:r>
            <a:r>
              <a:rPr lang="en-US" dirty="0" smtClean="0"/>
              <a:t> layer</a:t>
            </a:r>
          </a:p>
          <a:p>
            <a:pPr lvl="1"/>
            <a:r>
              <a:rPr lang="en-US" dirty="0" smtClean="0"/>
              <a:t>Thin layer for precision direction and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l-GR" dirty="0" smtClean="0">
                <a:latin typeface="Times New Roman"/>
                <a:cs typeface="Times New Roman"/>
              </a:rPr>
              <a:t>π</a:t>
            </a:r>
            <a:r>
              <a:rPr lang="en-US" dirty="0" smtClean="0"/>
              <a:t> and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l-GR" dirty="0" smtClean="0">
                <a:latin typeface="Times New Roman"/>
                <a:cs typeface="Times New Roman"/>
              </a:rPr>
              <a:t>γ</a:t>
            </a:r>
            <a:r>
              <a:rPr lang="en-US" dirty="0" smtClean="0">
                <a:latin typeface="Times New Roman"/>
              </a:rPr>
              <a:t> </a:t>
            </a:r>
            <a:r>
              <a:rPr lang="en-US" dirty="0" smtClean="0"/>
              <a:t>separation</a:t>
            </a:r>
          </a:p>
          <a:p>
            <a:pPr lvl="2"/>
            <a:r>
              <a:rPr lang="en-US" dirty="0" smtClean="0"/>
              <a:t>Total depth </a:t>
            </a:r>
            <a:r>
              <a:rPr lang="el-GR" i="1" dirty="0" smtClean="0">
                <a:latin typeface="Times New Roman"/>
              </a:rPr>
              <a:t>≈ </a:t>
            </a:r>
            <a:r>
              <a:rPr lang="en-US" dirty="0" smtClean="0">
                <a:cs typeface="Times New Roman" pitchFamily="18" charset="0"/>
              </a:rPr>
              <a:t>6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cs typeface="Times New Roman" pitchFamily="18" charset="0"/>
              </a:rPr>
              <a:t> (constant)</a:t>
            </a:r>
            <a:endParaRPr lang="en-US" dirty="0" smtClean="0"/>
          </a:p>
          <a:p>
            <a:pPr lvl="1"/>
            <a:r>
              <a:rPr lang="en-US" dirty="0" smtClean="0"/>
              <a:t>Very high granularity in pseudo-rapidity</a:t>
            </a:r>
          </a:p>
          <a:p>
            <a:pPr lvl="2"/>
            <a:r>
              <a:rPr lang="el-GR" dirty="0" smtClean="0">
                <a:latin typeface="Times New Roman"/>
                <a:cs typeface="Times New Roman"/>
              </a:rPr>
              <a:t>Δ</a:t>
            </a:r>
            <a:r>
              <a:rPr lang="el-GR" i="1" dirty="0" smtClean="0">
                <a:latin typeface="Times New Roman"/>
                <a:cs typeface="Times New Roman"/>
              </a:rPr>
              <a:t>η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l-GR" dirty="0" smtClean="0">
                <a:latin typeface="Times New Roman"/>
                <a:cs typeface="Times New Roman"/>
              </a:rPr>
              <a:t>×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l-GR" dirty="0" smtClean="0">
                <a:latin typeface="Times New Roman"/>
              </a:rPr>
              <a:t>Δ</a:t>
            </a:r>
            <a:r>
              <a:rPr lang="el-GR" i="1" dirty="0" smtClean="0">
                <a:latin typeface="Times New Roman"/>
                <a:cs typeface="Times New Roman"/>
              </a:rPr>
              <a:t>φ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l-GR" i="1" dirty="0" smtClean="0">
                <a:latin typeface="Times New Roman"/>
                <a:cs typeface="Times New Roman"/>
              </a:rPr>
              <a:t>≈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cs typeface="Times New Roman"/>
              </a:rPr>
              <a:t>0.003 </a:t>
            </a:r>
            <a:r>
              <a:rPr lang="el-GR" dirty="0" smtClean="0">
                <a:latin typeface="Times New Roman"/>
              </a:rPr>
              <a:t>×</a:t>
            </a:r>
            <a:r>
              <a:rPr lang="en-US" dirty="0" smtClean="0">
                <a:latin typeface="Times New Roman"/>
              </a:rPr>
              <a:t> </a:t>
            </a:r>
            <a:r>
              <a:rPr lang="en-US" dirty="0" smtClean="0"/>
              <a:t>0.1</a:t>
            </a:r>
          </a:p>
          <a:p>
            <a:r>
              <a:rPr lang="en-US" dirty="0" smtClean="0"/>
              <a:t>Deep 2</a:t>
            </a:r>
            <a:r>
              <a:rPr lang="en-US" baseline="30000" dirty="0" smtClean="0"/>
              <a:t>nd</a:t>
            </a:r>
            <a:r>
              <a:rPr lang="en-US" dirty="0" smtClean="0"/>
              <a:t> layer</a:t>
            </a:r>
          </a:p>
          <a:p>
            <a:pPr lvl="1"/>
            <a:r>
              <a:rPr lang="en-US" dirty="0" smtClean="0"/>
              <a:t>Captures electromagnetic shower maximum</a:t>
            </a:r>
          </a:p>
          <a:p>
            <a:pPr lvl="2"/>
            <a:r>
              <a:rPr lang="en-US" dirty="0" smtClean="0"/>
              <a:t>Total depth </a:t>
            </a:r>
            <a:r>
              <a:rPr lang="el-GR" i="1" dirty="0" smtClean="0">
                <a:latin typeface="Times New Roman"/>
              </a:rPr>
              <a:t>≈ </a:t>
            </a:r>
            <a:r>
              <a:rPr lang="en-US" dirty="0" smtClean="0">
                <a:cs typeface="Times New Roman" pitchFamily="18" charset="0"/>
              </a:rPr>
              <a:t>16-18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dirty="0" smtClean="0"/>
          </a:p>
          <a:p>
            <a:pPr lvl="1"/>
            <a:r>
              <a:rPr lang="en-US" dirty="0" smtClean="0"/>
              <a:t>High granularity in both directions</a:t>
            </a:r>
          </a:p>
          <a:p>
            <a:pPr lvl="2"/>
            <a:r>
              <a:rPr lang="el-GR" dirty="0" smtClean="0">
                <a:latin typeface="Times New Roman"/>
              </a:rPr>
              <a:t>Δ</a:t>
            </a:r>
            <a:r>
              <a:rPr lang="el-GR" i="1" dirty="0" smtClean="0">
                <a:latin typeface="Times New Roman"/>
              </a:rPr>
              <a:t>η</a:t>
            </a:r>
            <a:r>
              <a:rPr lang="en-US" i="1" dirty="0" smtClean="0">
                <a:latin typeface="Times New Roman"/>
              </a:rPr>
              <a:t> </a:t>
            </a:r>
            <a:r>
              <a:rPr lang="el-GR" dirty="0" smtClean="0">
                <a:latin typeface="Times New Roman"/>
              </a:rPr>
              <a:t>×</a:t>
            </a:r>
            <a:r>
              <a:rPr lang="en-US" dirty="0" smtClean="0">
                <a:latin typeface="Times New Roman"/>
              </a:rPr>
              <a:t> </a:t>
            </a:r>
            <a:r>
              <a:rPr lang="el-GR" dirty="0" smtClean="0">
                <a:latin typeface="Times New Roman"/>
              </a:rPr>
              <a:t>Δ</a:t>
            </a:r>
            <a:r>
              <a:rPr lang="el-GR" i="1" dirty="0" smtClean="0">
                <a:latin typeface="Times New Roman"/>
              </a:rPr>
              <a:t>φ</a:t>
            </a:r>
            <a:r>
              <a:rPr lang="en-US" i="1" dirty="0" smtClean="0">
                <a:latin typeface="Times New Roman"/>
              </a:rPr>
              <a:t> </a:t>
            </a:r>
            <a:r>
              <a:rPr lang="el-GR" i="1" dirty="0" smtClean="0">
                <a:latin typeface="Times New Roman"/>
              </a:rPr>
              <a:t>≈</a:t>
            </a:r>
            <a:r>
              <a:rPr lang="en-US" i="1" dirty="0" smtClean="0">
                <a:latin typeface="Times New Roman"/>
              </a:rPr>
              <a:t> </a:t>
            </a:r>
            <a:r>
              <a:rPr lang="en-US" dirty="0" smtClean="0"/>
              <a:t>0.025 </a:t>
            </a:r>
            <a:r>
              <a:rPr lang="el-GR" dirty="0" smtClean="0">
                <a:latin typeface="Times New Roman"/>
              </a:rPr>
              <a:t>×</a:t>
            </a:r>
            <a:r>
              <a:rPr lang="en-US" dirty="0" smtClean="0">
                <a:latin typeface="Times New Roman"/>
              </a:rPr>
              <a:t> </a:t>
            </a:r>
            <a:r>
              <a:rPr lang="en-US" dirty="0" smtClean="0"/>
              <a:t>0.025</a:t>
            </a:r>
          </a:p>
          <a:p>
            <a:r>
              <a:rPr lang="en-US" dirty="0" smtClean="0"/>
              <a:t>Shallow cells in 3</a:t>
            </a:r>
            <a:r>
              <a:rPr lang="en-US" baseline="30000" dirty="0" smtClean="0"/>
              <a:t>rd</a:t>
            </a:r>
            <a:r>
              <a:rPr lang="en-US" dirty="0" smtClean="0"/>
              <a:t> layer</a:t>
            </a:r>
          </a:p>
          <a:p>
            <a:pPr lvl="1"/>
            <a:r>
              <a:rPr lang="en-US" dirty="0" smtClean="0"/>
              <a:t>Catches electromagnetic shower tails</a:t>
            </a:r>
          </a:p>
          <a:p>
            <a:pPr lvl="2"/>
            <a:r>
              <a:rPr lang="en-US" dirty="0" smtClean="0"/>
              <a:t>Electron and photon identification</a:t>
            </a:r>
          </a:p>
          <a:p>
            <a:pPr lvl="2"/>
            <a:r>
              <a:rPr lang="en-US" dirty="0" smtClean="0"/>
              <a:t>Total depth </a:t>
            </a:r>
            <a:r>
              <a:rPr lang="el-GR" i="1" dirty="0" smtClean="0">
                <a:latin typeface="Times New Roman"/>
              </a:rPr>
              <a:t>≈ </a:t>
            </a:r>
            <a:r>
              <a:rPr lang="en-US" dirty="0" smtClean="0">
                <a:cs typeface="Times New Roman" pitchFamily="18" charset="0"/>
              </a:rPr>
              <a:t>2-12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cs typeface="Times New Roman" pitchFamily="18" charset="0"/>
              </a:rPr>
              <a:t> (from center to outer edge in pseudo-rapidity)</a:t>
            </a:r>
            <a:endParaRPr lang="en-US" dirty="0" smtClean="0"/>
          </a:p>
          <a:p>
            <a:pPr lvl="1"/>
            <a:r>
              <a:rPr lang="en-US" dirty="0" smtClean="0"/>
              <a:t>Relaxed granularity</a:t>
            </a:r>
          </a:p>
          <a:p>
            <a:pPr lvl="2"/>
            <a:r>
              <a:rPr lang="el-GR" dirty="0" smtClean="0">
                <a:latin typeface="Times New Roman"/>
              </a:rPr>
              <a:t>Δ</a:t>
            </a:r>
            <a:r>
              <a:rPr lang="el-GR" i="1" dirty="0" smtClean="0">
                <a:latin typeface="Times New Roman"/>
              </a:rPr>
              <a:t>η</a:t>
            </a:r>
            <a:r>
              <a:rPr lang="en-US" i="1" dirty="0" smtClean="0">
                <a:latin typeface="Times New Roman"/>
              </a:rPr>
              <a:t> </a:t>
            </a:r>
            <a:r>
              <a:rPr lang="el-GR" dirty="0" smtClean="0">
                <a:latin typeface="Times New Roman"/>
              </a:rPr>
              <a:t>×</a:t>
            </a:r>
            <a:r>
              <a:rPr lang="en-US" dirty="0" smtClean="0">
                <a:latin typeface="Times New Roman"/>
              </a:rPr>
              <a:t> </a:t>
            </a:r>
            <a:r>
              <a:rPr lang="el-GR" dirty="0" smtClean="0">
                <a:latin typeface="Times New Roman"/>
              </a:rPr>
              <a:t>Δ</a:t>
            </a:r>
            <a:r>
              <a:rPr lang="el-GR" i="1" dirty="0" smtClean="0">
                <a:latin typeface="Times New Roman"/>
              </a:rPr>
              <a:t>φ</a:t>
            </a:r>
            <a:r>
              <a:rPr lang="en-US" i="1" dirty="0" smtClean="0">
                <a:latin typeface="Times New Roman"/>
              </a:rPr>
              <a:t> </a:t>
            </a:r>
            <a:r>
              <a:rPr lang="el-GR" i="1" dirty="0" smtClean="0">
                <a:latin typeface="Times New Roman"/>
              </a:rPr>
              <a:t>≈</a:t>
            </a:r>
            <a:r>
              <a:rPr lang="en-US" i="1" dirty="0" smtClean="0">
                <a:latin typeface="Times New Roman"/>
              </a:rPr>
              <a:t> </a:t>
            </a:r>
            <a:r>
              <a:rPr lang="en-US" dirty="0" smtClean="0"/>
              <a:t>0.05 </a:t>
            </a:r>
            <a:r>
              <a:rPr lang="el-GR" dirty="0" smtClean="0">
                <a:latin typeface="Times New Roman"/>
              </a:rPr>
              <a:t>×</a:t>
            </a:r>
            <a:r>
              <a:rPr lang="en-US" dirty="0" smtClean="0">
                <a:latin typeface="Times New Roman"/>
              </a:rPr>
              <a:t> </a:t>
            </a:r>
            <a:r>
              <a:rPr lang="en-US" dirty="0" smtClean="0"/>
              <a:t>0.025</a:t>
            </a:r>
          </a:p>
        </p:txBody>
      </p:sp>
      <p:sp>
        <p:nvSpPr>
          <p:cNvPr id="241682" name="Text Box 18"/>
          <p:cNvSpPr txBox="1">
            <a:spLocks noChangeArrowheads="1"/>
          </p:cNvSpPr>
          <p:nvPr/>
        </p:nvSpPr>
        <p:spPr bwMode="auto">
          <a:xfrm>
            <a:off x="5479072" y="1123890"/>
            <a:ext cx="2605457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FFFF00"/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Electromagnetic Barrel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6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49868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725" y="4587875"/>
            <a:ext cx="5603875" cy="2270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249867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762000"/>
            <a:ext cx="3352800" cy="39090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0"/>
            <a:ext cx="5791200" cy="685800"/>
          </a:xfrm>
        </p:spPr>
        <p:txBody>
          <a:bodyPr/>
          <a:lstStyle/>
          <a:p>
            <a:r>
              <a:rPr lang="en-US" sz="3200" dirty="0" err="1"/>
              <a:t>Hadronic</a:t>
            </a:r>
            <a:r>
              <a:rPr lang="en-US" sz="3200" dirty="0"/>
              <a:t> </a:t>
            </a:r>
            <a:r>
              <a:rPr lang="en-US" sz="3200" dirty="0" err="1"/>
              <a:t>Calorimetry</a:t>
            </a:r>
            <a:endParaRPr lang="en-US" sz="32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"/>
          </p:nvPr>
        </p:nvSpPr>
        <p:spPr>
          <a:xfrm>
            <a:off x="304800" y="762000"/>
            <a:ext cx="5410200" cy="3810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Central and Extended Tile calorimeter</a:t>
            </a:r>
          </a:p>
          <a:p>
            <a:pPr lvl="1"/>
            <a:r>
              <a:rPr lang="en-US" dirty="0" smtClean="0"/>
              <a:t>Iron/</a:t>
            </a:r>
            <a:r>
              <a:rPr lang="en-US" dirty="0" err="1" smtClean="0"/>
              <a:t>scintillator</a:t>
            </a:r>
            <a:r>
              <a:rPr lang="en-US" dirty="0" smtClean="0"/>
              <a:t> with tiled readout structure</a:t>
            </a:r>
          </a:p>
          <a:p>
            <a:pPr lvl="1"/>
            <a:r>
              <a:rPr lang="en-US" dirty="0" smtClean="0"/>
              <a:t>Three depth segments</a:t>
            </a:r>
          </a:p>
          <a:p>
            <a:r>
              <a:rPr lang="en-US" dirty="0" smtClean="0"/>
              <a:t>Quasi-projective readout cells</a:t>
            </a:r>
          </a:p>
          <a:p>
            <a:pPr lvl="1"/>
            <a:r>
              <a:rPr lang="en-US" dirty="0" smtClean="0"/>
              <a:t>Granularity first two layers</a:t>
            </a:r>
          </a:p>
          <a:p>
            <a:pPr lvl="2"/>
            <a:r>
              <a:rPr lang="el-GR" dirty="0" smtClean="0">
                <a:latin typeface="Times New Roman"/>
              </a:rPr>
              <a:t>Δ</a:t>
            </a:r>
            <a:r>
              <a:rPr lang="el-GR" i="1" dirty="0" smtClean="0">
                <a:latin typeface="Times New Roman"/>
              </a:rPr>
              <a:t>η</a:t>
            </a:r>
            <a:r>
              <a:rPr lang="en-US" i="1" dirty="0" smtClean="0">
                <a:latin typeface="Times New Roman"/>
              </a:rPr>
              <a:t> </a:t>
            </a:r>
            <a:r>
              <a:rPr lang="el-GR" dirty="0" smtClean="0">
                <a:latin typeface="Times New Roman"/>
              </a:rPr>
              <a:t>×</a:t>
            </a:r>
            <a:r>
              <a:rPr lang="en-US" dirty="0" smtClean="0">
                <a:latin typeface="Times New Roman"/>
              </a:rPr>
              <a:t> </a:t>
            </a:r>
            <a:r>
              <a:rPr lang="el-GR" dirty="0" smtClean="0">
                <a:latin typeface="Times New Roman"/>
              </a:rPr>
              <a:t>Δ</a:t>
            </a:r>
            <a:r>
              <a:rPr lang="el-GR" i="1" dirty="0" smtClean="0">
                <a:latin typeface="Times New Roman"/>
              </a:rPr>
              <a:t>φ</a:t>
            </a:r>
            <a:r>
              <a:rPr lang="en-US" i="1" dirty="0" smtClean="0">
                <a:latin typeface="Times New Roman"/>
              </a:rPr>
              <a:t> </a:t>
            </a:r>
            <a:r>
              <a:rPr lang="el-GR" i="1" dirty="0" smtClean="0">
                <a:latin typeface="Times New Roman"/>
              </a:rPr>
              <a:t>≈</a:t>
            </a:r>
            <a:r>
              <a:rPr lang="en-US" i="1" dirty="0" smtClean="0">
                <a:latin typeface="Times New Roman"/>
              </a:rPr>
              <a:t> </a:t>
            </a:r>
            <a:r>
              <a:rPr lang="en-US" dirty="0" smtClean="0"/>
              <a:t>0.1 </a:t>
            </a:r>
            <a:r>
              <a:rPr lang="el-GR" dirty="0" smtClean="0">
                <a:latin typeface="Times New Roman"/>
              </a:rPr>
              <a:t>×</a:t>
            </a:r>
            <a:r>
              <a:rPr lang="en-US" dirty="0" smtClean="0">
                <a:latin typeface="Times New Roman"/>
              </a:rPr>
              <a:t> </a:t>
            </a:r>
            <a:r>
              <a:rPr lang="en-US" dirty="0" smtClean="0"/>
              <a:t>0.1</a:t>
            </a:r>
          </a:p>
          <a:p>
            <a:pPr lvl="1"/>
            <a:r>
              <a:rPr lang="en-US" dirty="0" smtClean="0"/>
              <a:t>Third layer</a:t>
            </a:r>
          </a:p>
          <a:p>
            <a:pPr lvl="2"/>
            <a:r>
              <a:rPr lang="el-GR" dirty="0" smtClean="0">
                <a:latin typeface="Times New Roman"/>
              </a:rPr>
              <a:t>Δ</a:t>
            </a:r>
            <a:r>
              <a:rPr lang="el-GR" i="1" dirty="0" smtClean="0">
                <a:latin typeface="Times New Roman"/>
              </a:rPr>
              <a:t>η</a:t>
            </a:r>
            <a:r>
              <a:rPr lang="en-US" i="1" dirty="0" smtClean="0">
                <a:latin typeface="Times New Roman"/>
              </a:rPr>
              <a:t> </a:t>
            </a:r>
            <a:r>
              <a:rPr lang="el-GR" dirty="0" smtClean="0">
                <a:latin typeface="Times New Roman"/>
              </a:rPr>
              <a:t>×</a:t>
            </a:r>
            <a:r>
              <a:rPr lang="en-US" dirty="0" smtClean="0">
                <a:latin typeface="Times New Roman"/>
              </a:rPr>
              <a:t> </a:t>
            </a:r>
            <a:r>
              <a:rPr lang="el-GR" dirty="0" smtClean="0">
                <a:latin typeface="Times New Roman"/>
              </a:rPr>
              <a:t>Δ</a:t>
            </a:r>
            <a:r>
              <a:rPr lang="el-GR" i="1" dirty="0" smtClean="0">
                <a:latin typeface="Times New Roman"/>
              </a:rPr>
              <a:t>φ</a:t>
            </a:r>
            <a:r>
              <a:rPr lang="en-US" i="1" dirty="0" smtClean="0">
                <a:latin typeface="Times New Roman"/>
              </a:rPr>
              <a:t> </a:t>
            </a:r>
            <a:r>
              <a:rPr lang="el-GR" i="1" dirty="0" smtClean="0">
                <a:latin typeface="Times New Roman"/>
              </a:rPr>
              <a:t>≈</a:t>
            </a:r>
            <a:r>
              <a:rPr lang="en-US" i="1" dirty="0" smtClean="0">
                <a:latin typeface="Times New Roman"/>
              </a:rPr>
              <a:t> </a:t>
            </a:r>
            <a:r>
              <a:rPr lang="en-US" dirty="0" smtClean="0"/>
              <a:t>0.2 </a:t>
            </a:r>
            <a:r>
              <a:rPr lang="el-GR" dirty="0" smtClean="0">
                <a:latin typeface="Times New Roman"/>
              </a:rPr>
              <a:t>×</a:t>
            </a:r>
            <a:r>
              <a:rPr lang="en-US" dirty="0" smtClean="0">
                <a:latin typeface="Times New Roman"/>
              </a:rPr>
              <a:t> </a:t>
            </a:r>
            <a:r>
              <a:rPr lang="en-US" dirty="0" smtClean="0"/>
              <a:t>0.1</a:t>
            </a:r>
          </a:p>
          <a:p>
            <a:r>
              <a:rPr lang="en-US" dirty="0" smtClean="0"/>
              <a:t>Very fast light collection</a:t>
            </a:r>
          </a:p>
          <a:p>
            <a:pPr lvl="1"/>
            <a:r>
              <a:rPr lang="en-US" dirty="0" smtClean="0"/>
              <a:t>~50 ns reduces effect of pile-up to ~3 bunch crossings</a:t>
            </a:r>
          </a:p>
          <a:p>
            <a:pPr lvl="1"/>
            <a:r>
              <a:rPr lang="en-US" dirty="0" smtClean="0"/>
              <a:t>Dual fiber readout for each channel</a:t>
            </a:r>
          </a:p>
          <a:p>
            <a:pPr lvl="2"/>
            <a:r>
              <a:rPr lang="en-US" dirty="0" smtClean="0"/>
              <a:t>Two signals from each cell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088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3733800"/>
            <a:ext cx="3297447" cy="3124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25088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3100" y="3735437"/>
            <a:ext cx="4127500" cy="312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0"/>
            <a:ext cx="5791200" cy="685800"/>
          </a:xfrm>
        </p:spPr>
        <p:txBody>
          <a:bodyPr/>
          <a:lstStyle/>
          <a:p>
            <a:r>
              <a:rPr lang="en-US" sz="2800" dirty="0" err="1"/>
              <a:t>EndCap</a:t>
            </a:r>
            <a:r>
              <a:rPr lang="en-US" sz="2800" dirty="0"/>
              <a:t> Calorimeters</a:t>
            </a:r>
          </a:p>
        </p:txBody>
      </p:sp>
      <p:pic>
        <p:nvPicPr>
          <p:cNvPr id="250889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69206" y="1524000"/>
            <a:ext cx="2274794" cy="2286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762000"/>
            <a:ext cx="4419600" cy="3124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Electromagnetic “Spanish Fan” accordion</a:t>
            </a:r>
          </a:p>
          <a:p>
            <a:pPr lvl="1"/>
            <a:r>
              <a:rPr lang="en-US" dirty="0" smtClean="0"/>
              <a:t>Highly segmented with up to three longitudinal segments</a:t>
            </a:r>
          </a:p>
          <a:p>
            <a:pPr lvl="1"/>
            <a:r>
              <a:rPr lang="en-US" dirty="0" smtClean="0"/>
              <a:t>Complex accordion design of lead absorbers and electrodes</a:t>
            </a:r>
          </a:p>
          <a:p>
            <a:pPr lvl="2"/>
            <a:r>
              <a:rPr lang="en-US" dirty="0" smtClean="0"/>
              <a:t>Looks like an unfolded </a:t>
            </a:r>
            <a:r>
              <a:rPr lang="en-US" dirty="0" err="1" smtClean="0"/>
              <a:t>spanish</a:t>
            </a:r>
            <a:r>
              <a:rPr lang="en-US" dirty="0" smtClean="0"/>
              <a:t> fan</a:t>
            </a:r>
          </a:p>
          <a:p>
            <a:r>
              <a:rPr lang="en-US" dirty="0" err="1" smtClean="0"/>
              <a:t>Hadronic</a:t>
            </a:r>
            <a:r>
              <a:rPr lang="en-US" dirty="0" smtClean="0"/>
              <a:t> liquid argon/copper calorimeter</a:t>
            </a:r>
          </a:p>
          <a:p>
            <a:pPr lvl="1"/>
            <a:r>
              <a:rPr lang="en-US" dirty="0" smtClean="0"/>
              <a:t>Parallel plate design</a:t>
            </a:r>
          </a:p>
          <a:p>
            <a:pPr lvl="1"/>
            <a:r>
              <a:rPr lang="en-US" dirty="0" smtClean="0"/>
              <a:t>Four longitudinal segments</a:t>
            </a:r>
          </a:p>
          <a:p>
            <a:pPr lvl="1"/>
            <a:r>
              <a:rPr lang="en-US" dirty="0" smtClean="0"/>
              <a:t>Quasi-projective cells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660900" y="762000"/>
          <a:ext cx="40259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588" name="Equation" r:id="rId7" imgW="4025880" imgH="634680" progId="Equation.DSMT4">
                  <p:embed/>
                </p:oleObj>
              </mc:Choice>
              <mc:Fallback>
                <p:oleObj name="Equation" r:id="rId7" imgW="4025880" imgH="6346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0900" y="762000"/>
                        <a:ext cx="4025900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359400" y="2895600"/>
          <a:ext cx="914400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589" name="Equation" r:id="rId9" imgW="914400" imgH="233280" progId="Equation.DSMT4">
                  <p:embed/>
                </p:oleObj>
              </mc:Choice>
              <mc:Fallback>
                <p:oleObj name="Equation" r:id="rId9" imgW="914400" imgH="2332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9400" y="2895600"/>
                        <a:ext cx="914400" cy="233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8182" name="Object 6"/>
          <p:cNvGraphicFramePr>
            <a:graphicFrameLocks noChangeAspect="1"/>
          </p:cNvGraphicFramePr>
          <p:nvPr/>
        </p:nvGraphicFramePr>
        <p:xfrm>
          <a:off x="4038600" y="2514600"/>
          <a:ext cx="2895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590" name="Equation" r:id="rId11" imgW="2895480" imgH="634680" progId="Equation.DSMT4">
                  <p:embed/>
                </p:oleObj>
              </mc:Choice>
              <mc:Fallback>
                <p:oleObj name="Equation" r:id="rId11" imgW="2895480" imgH="6346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514600"/>
                        <a:ext cx="2895600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077200" y="3429000"/>
            <a:ext cx="78329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err="1" smtClean="0">
                <a:latin typeface="Calibri" pitchFamily="34" charset="0"/>
              </a:rPr>
              <a:t>Hadronic</a:t>
            </a:r>
            <a:r>
              <a:rPr lang="en-US" sz="1200" dirty="0" smtClean="0">
                <a:latin typeface="Calibri" pitchFamily="34" charset="0"/>
              </a:rPr>
              <a:t> </a:t>
            </a:r>
          </a:p>
          <a:p>
            <a:pPr>
              <a:buNone/>
            </a:pPr>
            <a:r>
              <a:rPr lang="en-US" sz="1200" dirty="0" err="1" smtClean="0">
                <a:latin typeface="Calibri" pitchFamily="34" charset="0"/>
              </a:rPr>
              <a:t>EndCap</a:t>
            </a:r>
            <a:endParaRPr lang="en-US" sz="1200" dirty="0" smtClean="0">
              <a:latin typeface="Calibri" pitchFamily="34" charset="0"/>
            </a:endParaRPr>
          </a:p>
          <a:p>
            <a:pPr>
              <a:buNone/>
            </a:pPr>
            <a:r>
              <a:rPr lang="en-US" sz="1200" dirty="0" smtClean="0">
                <a:latin typeface="Calibri" pitchFamily="34" charset="0"/>
              </a:rPr>
              <a:t>wedge</a:t>
            </a:r>
            <a:endParaRPr lang="en-US" sz="1200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60112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4718050"/>
            <a:ext cx="2886075" cy="2063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4791075" y="914400"/>
            <a:ext cx="4200525" cy="3187700"/>
            <a:chOff x="2736" y="56"/>
            <a:chExt cx="2646" cy="2008"/>
          </a:xfrm>
        </p:grpSpPr>
        <p:pic>
          <p:nvPicPr>
            <p:cNvPr id="26010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736" y="56"/>
              <a:ext cx="2646" cy="20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60101" name="Text Box 5"/>
            <p:cNvSpPr txBox="1">
              <a:spLocks noChangeArrowheads="1"/>
            </p:cNvSpPr>
            <p:nvPr/>
          </p:nvSpPr>
          <p:spPr bwMode="auto">
            <a:xfrm>
              <a:off x="3130" y="672"/>
              <a:ext cx="51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>
                  <a:latin typeface="Verdana" pitchFamily="34" charset="0"/>
                </a:rPr>
                <a:t>FCal1</a:t>
              </a:r>
            </a:p>
          </p:txBody>
        </p:sp>
        <p:sp>
          <p:nvSpPr>
            <p:cNvPr id="260102" name="Line 6"/>
            <p:cNvSpPr>
              <a:spLocks noChangeShapeType="1"/>
            </p:cNvSpPr>
            <p:nvPr/>
          </p:nvSpPr>
          <p:spPr bwMode="auto">
            <a:xfrm>
              <a:off x="3600" y="864"/>
              <a:ext cx="288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60103" name="Text Box 7"/>
            <p:cNvSpPr txBox="1">
              <a:spLocks noChangeArrowheads="1"/>
            </p:cNvSpPr>
            <p:nvPr/>
          </p:nvSpPr>
          <p:spPr bwMode="auto">
            <a:xfrm>
              <a:off x="4714" y="1392"/>
              <a:ext cx="51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>
                  <a:latin typeface="Verdana" pitchFamily="34" charset="0"/>
                </a:rPr>
                <a:t>FCal2</a:t>
              </a:r>
            </a:p>
          </p:txBody>
        </p:sp>
        <p:sp>
          <p:nvSpPr>
            <p:cNvPr id="260104" name="Line 8"/>
            <p:cNvSpPr>
              <a:spLocks noChangeShapeType="1"/>
            </p:cNvSpPr>
            <p:nvPr/>
          </p:nvSpPr>
          <p:spPr bwMode="auto">
            <a:xfrm flipH="1" flipV="1">
              <a:off x="4368" y="1248"/>
              <a:ext cx="38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60106" name="Line 10"/>
            <p:cNvSpPr>
              <a:spLocks noChangeShapeType="1"/>
            </p:cNvSpPr>
            <p:nvPr/>
          </p:nvSpPr>
          <p:spPr bwMode="auto">
            <a:xfrm>
              <a:off x="4224" y="480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60107" name="Text Box 11"/>
            <p:cNvSpPr txBox="1">
              <a:spLocks noChangeArrowheads="1"/>
            </p:cNvSpPr>
            <p:nvPr/>
          </p:nvSpPr>
          <p:spPr bwMode="auto">
            <a:xfrm>
              <a:off x="3754" y="288"/>
              <a:ext cx="51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>
                  <a:latin typeface="Verdana" pitchFamily="34" charset="0"/>
                </a:rPr>
                <a:t>FCal3</a:t>
              </a:r>
            </a:p>
          </p:txBody>
        </p:sp>
      </p:grpSp>
      <p:pic>
        <p:nvPicPr>
          <p:cNvPr id="260111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7600" y="4059237"/>
            <a:ext cx="2667000" cy="26463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260108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10400" y="4419600"/>
            <a:ext cx="1371600" cy="1338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0"/>
            <a:ext cx="5486400" cy="685800"/>
          </a:xfrm>
        </p:spPr>
        <p:txBody>
          <a:bodyPr/>
          <a:lstStyle/>
          <a:p>
            <a:r>
              <a:rPr lang="en-US" sz="3200" dirty="0"/>
              <a:t>Forward Calorimeters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4648200" cy="5029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/>
              <a:t>Design features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Compact absorbers</a:t>
            </a:r>
          </a:p>
          <a:p>
            <a:pPr lvl="2">
              <a:lnSpc>
                <a:spcPct val="80000"/>
              </a:lnSpc>
            </a:pPr>
            <a:r>
              <a:rPr lang="en-US" sz="1400" dirty="0"/>
              <a:t>Small showers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Tubular thin gap electrodes</a:t>
            </a:r>
          </a:p>
          <a:p>
            <a:pPr lvl="2">
              <a:lnSpc>
                <a:spcPct val="80000"/>
              </a:lnSpc>
            </a:pPr>
            <a:r>
              <a:rPr lang="en-US" sz="1400" dirty="0"/>
              <a:t>Suppress positive charge build-up (</a:t>
            </a:r>
            <a:r>
              <a:rPr lang="en-US" sz="1400" dirty="0" err="1"/>
              <a:t>Ar</a:t>
            </a:r>
            <a:r>
              <a:rPr lang="en-US" sz="1400" dirty="0"/>
              <a:t>+) in high ionization rate environment</a:t>
            </a:r>
          </a:p>
          <a:p>
            <a:pPr lvl="2">
              <a:lnSpc>
                <a:spcPct val="80000"/>
              </a:lnSpc>
            </a:pPr>
            <a:r>
              <a:rPr lang="en-US" sz="1400" dirty="0"/>
              <a:t>Stable calibration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Rectangular non-projective readout </a:t>
            </a:r>
            <a:r>
              <a:rPr lang="en-US" sz="1600" dirty="0" smtClean="0"/>
              <a:t>cells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1800" dirty="0"/>
              <a:t>Electromagnetic FCal1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Liquid argon/copper</a:t>
            </a:r>
          </a:p>
          <a:p>
            <a:pPr lvl="2">
              <a:lnSpc>
                <a:spcPct val="80000"/>
              </a:lnSpc>
            </a:pPr>
            <a:r>
              <a:rPr lang="en-US" sz="1400" dirty="0"/>
              <a:t>Gap ~260 </a:t>
            </a:r>
            <a:r>
              <a:rPr lang="el-GR" sz="1400" dirty="0"/>
              <a:t>μ</a:t>
            </a:r>
            <a:r>
              <a:rPr lang="en-US" sz="1400" dirty="0"/>
              <a:t>m</a:t>
            </a:r>
          </a:p>
          <a:p>
            <a:pPr>
              <a:lnSpc>
                <a:spcPct val="80000"/>
              </a:lnSpc>
            </a:pPr>
            <a:r>
              <a:rPr lang="en-US" sz="1800" dirty="0" err="1"/>
              <a:t>Hadronic</a:t>
            </a:r>
            <a:r>
              <a:rPr lang="en-US" sz="1800" dirty="0"/>
              <a:t> FCal2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Liquid argon/tungsten</a:t>
            </a:r>
          </a:p>
          <a:p>
            <a:pPr lvl="2">
              <a:lnSpc>
                <a:spcPct val="80000"/>
              </a:lnSpc>
            </a:pPr>
            <a:r>
              <a:rPr lang="en-US" sz="1400" dirty="0"/>
              <a:t>Gap ~375 </a:t>
            </a:r>
            <a:r>
              <a:rPr lang="el-GR" sz="1400" dirty="0"/>
              <a:t>μ</a:t>
            </a:r>
            <a:r>
              <a:rPr lang="en-US" sz="1400" dirty="0"/>
              <a:t>m</a:t>
            </a:r>
          </a:p>
          <a:p>
            <a:pPr>
              <a:lnSpc>
                <a:spcPct val="80000"/>
              </a:lnSpc>
            </a:pPr>
            <a:r>
              <a:rPr lang="en-US" sz="1800" dirty="0" err="1"/>
              <a:t>Hadronic</a:t>
            </a:r>
            <a:r>
              <a:rPr lang="en-US" sz="1800" dirty="0"/>
              <a:t> FCal3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Liquid argon/tungsten</a:t>
            </a:r>
          </a:p>
          <a:p>
            <a:pPr lvl="2">
              <a:lnSpc>
                <a:spcPct val="80000"/>
              </a:lnSpc>
            </a:pPr>
            <a:r>
              <a:rPr lang="en-US" sz="1400" dirty="0"/>
              <a:t>Gap ~500 </a:t>
            </a:r>
            <a:r>
              <a:rPr lang="el-GR" sz="1400" dirty="0"/>
              <a:t>μ</a:t>
            </a:r>
            <a:r>
              <a:rPr lang="en-US" sz="1400" dirty="0"/>
              <a:t>m</a:t>
            </a:r>
            <a:endParaRPr lang="el-GR" sz="1400" dirty="0"/>
          </a:p>
          <a:p>
            <a:pPr lvl="2">
              <a:lnSpc>
                <a:spcPct val="80000"/>
              </a:lnSpc>
            </a:pPr>
            <a:endParaRPr lang="el-GR" sz="1400" dirty="0"/>
          </a:p>
        </p:txBody>
      </p:sp>
      <p:graphicFrame>
        <p:nvGraphicFramePr>
          <p:cNvPr id="260113" name="Object 17"/>
          <p:cNvGraphicFramePr>
            <a:graphicFrameLocks noChangeAspect="1"/>
          </p:cNvGraphicFramePr>
          <p:nvPr/>
        </p:nvGraphicFramePr>
        <p:xfrm>
          <a:off x="3937000" y="2324100"/>
          <a:ext cx="91440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542" name="Equation" r:id="rId8" imgW="914400" imgH="250560" progId="Equation.DSMT4">
                  <p:embed/>
                </p:oleObj>
              </mc:Choice>
              <mc:Fallback>
                <p:oleObj name="Equation" r:id="rId8" imgW="914400" imgH="25056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0" y="2324100"/>
                        <a:ext cx="914400" cy="250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9204" name="Object 4"/>
          <p:cNvGraphicFramePr>
            <a:graphicFrameLocks noChangeAspect="1"/>
          </p:cNvGraphicFramePr>
          <p:nvPr/>
        </p:nvGraphicFramePr>
        <p:xfrm>
          <a:off x="5638800" y="4038600"/>
          <a:ext cx="1562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543" name="Equation" r:id="rId10" imgW="1562040" imgH="241200" progId="Equation.DSMT4">
                  <p:embed/>
                </p:oleObj>
              </mc:Choice>
              <mc:Fallback>
                <p:oleObj name="Equation" r:id="rId10" imgW="156204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038600"/>
                        <a:ext cx="15621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781800" y="5867400"/>
            <a:ext cx="2090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smtClean="0">
                <a:latin typeface="Calibri" pitchFamily="34" charset="0"/>
              </a:rPr>
              <a:t>Forward calorimeter electrode</a:t>
            </a:r>
            <a:endParaRPr lang="en-US" sz="1200" dirty="0">
              <a:latin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2600" y="6400800"/>
            <a:ext cx="1205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smtClean="0">
                <a:latin typeface="Calibri" pitchFamily="34" charset="0"/>
              </a:rPr>
              <a:t>Readout pattern</a:t>
            </a:r>
            <a:endParaRPr lang="en-US" sz="1200" dirty="0">
              <a:latin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52600" y="5029200"/>
            <a:ext cx="1548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smtClean="0">
                <a:latin typeface="Calibri" pitchFamily="34" charset="0"/>
              </a:rPr>
              <a:t>Readout sums (detail)</a:t>
            </a:r>
            <a:endParaRPr lang="en-US" sz="1200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69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392708"/>
            <a:ext cx="4419600" cy="29259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ATLAS Calorimeter Summary</a:t>
            </a:r>
          </a:p>
        </p:txBody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Non-compensating calorimeters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Electrons generate larger signal than </a:t>
            </a:r>
            <a:r>
              <a:rPr lang="en-US" sz="1800" dirty="0" err="1"/>
              <a:t>pions</a:t>
            </a:r>
            <a:r>
              <a:rPr lang="en-US" sz="1800" dirty="0"/>
              <a:t> depositing the same energy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Typically </a:t>
            </a:r>
            <a:r>
              <a:rPr lang="en-US" sz="1600" i="1" dirty="0">
                <a:latin typeface="Times New Roman" pitchFamily="18" charset="0"/>
              </a:rPr>
              <a:t>e/</a:t>
            </a:r>
            <a:r>
              <a:rPr lang="el-GR" sz="1600" i="1" dirty="0">
                <a:latin typeface="Times New Roman" pitchFamily="18" charset="0"/>
              </a:rPr>
              <a:t>π</a:t>
            </a:r>
            <a:r>
              <a:rPr lang="en-US" sz="1600" i="1" dirty="0">
                <a:latin typeface="Times New Roman" pitchFamily="18" charset="0"/>
              </a:rPr>
              <a:t>  ≈ </a:t>
            </a:r>
            <a:r>
              <a:rPr lang="en-US" sz="1600" dirty="0">
                <a:latin typeface="Times New Roman" pitchFamily="18" charset="0"/>
              </a:rPr>
              <a:t>1.3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High particle stopping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dirty="0"/>
              <a:t>	 power over whole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dirty="0"/>
              <a:t>	 detector acceptance </a:t>
            </a:r>
            <a:r>
              <a:rPr lang="en-US" sz="2000" dirty="0">
                <a:latin typeface="Times New Roman" pitchFamily="18" charset="0"/>
              </a:rPr>
              <a:t>|</a:t>
            </a:r>
            <a:r>
              <a:rPr lang="el-GR" sz="2000" dirty="0">
                <a:latin typeface="Times New Roman" pitchFamily="18" charset="0"/>
              </a:rPr>
              <a:t>η</a:t>
            </a:r>
            <a:r>
              <a:rPr lang="en-US" sz="2000" dirty="0">
                <a:latin typeface="Times New Roman" pitchFamily="18" charset="0"/>
              </a:rPr>
              <a:t>|&lt;4.9</a:t>
            </a:r>
            <a:endParaRPr lang="el-GR" sz="2000" dirty="0">
              <a:latin typeface="Times New Roman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Times New Roman" pitchFamily="18" charset="0"/>
              </a:rPr>
              <a:t>~26-35 X</a:t>
            </a:r>
            <a:r>
              <a:rPr lang="en-US" sz="1800" baseline="-25000" dirty="0">
                <a:latin typeface="Times New Roman" pitchFamily="18" charset="0"/>
              </a:rPr>
              <a:t>0</a:t>
            </a:r>
            <a:r>
              <a:rPr lang="en-US" sz="1800" dirty="0">
                <a:latin typeface="Times New Roman" pitchFamily="18" charset="0"/>
              </a:rPr>
              <a:t> </a:t>
            </a:r>
            <a:r>
              <a:rPr lang="en-US" sz="1800" dirty="0"/>
              <a:t>electromagnetic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/>
              <a:t>	</a:t>
            </a:r>
            <a:r>
              <a:rPr lang="en-US" sz="1800" dirty="0" err="1"/>
              <a:t>calorimetry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Times New Roman" pitchFamily="18" charset="0"/>
              </a:rPr>
              <a:t>~ 10 </a:t>
            </a:r>
            <a:r>
              <a:rPr lang="el-GR" sz="1800" dirty="0">
                <a:latin typeface="Times New Roman" pitchFamily="18" charset="0"/>
              </a:rPr>
              <a:t>λ</a:t>
            </a:r>
            <a:r>
              <a:rPr lang="en-US" sz="1800" dirty="0"/>
              <a:t> total for hadrons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Hermetic coverage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No significant cracks in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dirty="0"/>
              <a:t>	azimuth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Non-pointing transition between barrel, </a:t>
            </a:r>
            <a:r>
              <a:rPr lang="en-US" sz="1800" dirty="0" err="1"/>
              <a:t>endcap</a:t>
            </a:r>
            <a:r>
              <a:rPr lang="en-US" sz="1800" dirty="0"/>
              <a:t> and forward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Small performance penalty for </a:t>
            </a:r>
            <a:r>
              <a:rPr lang="en-US" sz="1600" dirty="0" smtClean="0"/>
              <a:t>hadrons/jets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High granularity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Nearly 200,000 readout channels</a:t>
            </a:r>
          </a:p>
          <a:p>
            <a:pPr lvl="2">
              <a:lnSpc>
                <a:spcPct val="90000"/>
              </a:lnSpc>
            </a:pPr>
            <a:r>
              <a:rPr lang="en-US" sz="1600" dirty="0" smtClean="0"/>
              <a:t>Highly efficient particle identification</a:t>
            </a:r>
          </a:p>
          <a:p>
            <a:pPr lvl="2">
              <a:lnSpc>
                <a:spcPct val="90000"/>
              </a:lnSpc>
            </a:pPr>
            <a:r>
              <a:rPr lang="en-US" sz="1600" dirty="0" smtClean="0"/>
              <a:t>Jet substructure resolution capabilities	</a:t>
            </a:r>
          </a:p>
          <a:p>
            <a:pPr lvl="2">
              <a:lnSpc>
                <a:spcPct val="90000"/>
              </a:lnSpc>
            </a:pPr>
            <a:r>
              <a:rPr lang="en-US" sz="1600" dirty="0" smtClean="0"/>
              <a:t>Local </a:t>
            </a:r>
            <a:r>
              <a:rPr lang="en-US" sz="1600" dirty="0" err="1" smtClean="0"/>
              <a:t>hadronic</a:t>
            </a:r>
            <a:r>
              <a:rPr lang="en-US" sz="1600" dirty="0" smtClean="0"/>
              <a:t> calibration using signal shapes</a:t>
            </a:r>
          </a:p>
          <a:p>
            <a:pPr lvl="2">
              <a:lnSpc>
                <a:spcPct val="90000"/>
              </a:lnSpc>
            </a:pPr>
            <a:r>
              <a:rPr lang="en-US" sz="1600" dirty="0" smtClean="0"/>
              <a:t>…</a:t>
            </a:r>
          </a:p>
          <a:p>
            <a:pPr lvl="2">
              <a:lnSpc>
                <a:spcPct val="90000"/>
              </a:lnSpc>
              <a:buNone/>
            </a:pPr>
            <a:endParaRPr lang="el-G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2" descr="Old Ma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14400"/>
            <a:ext cx="8001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60507" y="1219200"/>
            <a:ext cx="6370975" cy="3231654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Digital Calorimeter </a:t>
            </a:r>
          </a:p>
          <a:p>
            <a:pPr algn="ctr">
              <a:buNone/>
            </a:pP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Signal Filtering </a:t>
            </a:r>
          </a:p>
          <a:p>
            <a:pPr algn="ctr">
              <a:buNone/>
            </a:pP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 ATLAS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ATLAS Digital Filtering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04800" y="762000"/>
            <a:ext cx="4229100" cy="5943599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sz="1800" dirty="0" smtClean="0"/>
              <a:t>What is digital filtering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/>
              <a:t>Unfolds the expected (theoretical) pulse shape from a measured pulse shape</a:t>
            </a:r>
            <a:endParaRPr lang="en-US" sz="1400" dirty="0" smtClean="0"/>
          </a:p>
          <a:p>
            <a:pPr>
              <a:lnSpc>
                <a:spcPct val="90000"/>
              </a:lnSpc>
            </a:pPr>
            <a:r>
              <a:rPr lang="en-US" sz="1800" dirty="0" smtClean="0"/>
              <a:t>Determines </a:t>
            </a:r>
            <a:r>
              <a:rPr lang="en-US" sz="1800" dirty="0"/>
              <a:t>signal amplitude and timing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Minimizes noise </a:t>
            </a:r>
            <a:r>
              <a:rPr lang="en-US" sz="1600" dirty="0" smtClean="0"/>
              <a:t>contributions</a:t>
            </a:r>
          </a:p>
          <a:p>
            <a:pPr lvl="2">
              <a:lnSpc>
                <a:spcPct val="90000"/>
              </a:lnSpc>
            </a:pPr>
            <a:r>
              <a:rPr lang="en-US" sz="1400" dirty="0" smtClean="0"/>
              <a:t>Noise reduced by ~1.4 compared to single reading </a:t>
            </a:r>
            <a:endParaRPr lang="en-US" sz="1400" dirty="0"/>
          </a:p>
          <a:p>
            <a:pPr lvl="2">
              <a:lnSpc>
                <a:spcPct val="90000"/>
              </a:lnSpc>
            </a:pPr>
            <a:r>
              <a:rPr lang="en-US" sz="1400" dirty="0"/>
              <a:t>Note: noise depends on the luminosity 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Requires explicit knowledge of pulse shape 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Folds triangular pulse with transmission line characteristics and active electronic signal shaping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Characterized by signal transfer functions depending on </a:t>
            </a:r>
            <a:r>
              <a:rPr lang="en-US" sz="1400" i="1" dirty="0"/>
              <a:t>R</a:t>
            </a:r>
            <a:r>
              <a:rPr lang="en-US" sz="1400" dirty="0"/>
              <a:t>, </a:t>
            </a:r>
            <a:r>
              <a:rPr lang="en-US" sz="1400" i="1" dirty="0"/>
              <a:t>L</a:t>
            </a:r>
            <a:r>
              <a:rPr lang="en-US" sz="1400" dirty="0"/>
              <a:t>, </a:t>
            </a:r>
            <a:r>
              <a:rPr lang="en-US" sz="1400" i="1" dirty="0"/>
              <a:t>C</a:t>
            </a:r>
            <a:r>
              <a:rPr lang="en-US" sz="1400" dirty="0"/>
              <a:t> of readout electronics, transmission lines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Filter coefficients from calibration system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Pulse “ramps” for </a:t>
            </a: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response</a:t>
            </a:r>
          </a:p>
          <a:p>
            <a:pPr lvl="2">
              <a:lnSpc>
                <a:spcPct val="90000"/>
              </a:lnSpc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Inject known currents into electronic chain</a:t>
            </a:r>
          </a:p>
          <a:p>
            <a:pPr lvl="2">
              <a:lnSpc>
                <a:spcPct val="90000"/>
              </a:lnSpc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Use output signal to constrain coefficients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Noise for auto-correlation</a:t>
            </a:r>
          </a:p>
          <a:p>
            <a:pPr lvl="2">
              <a:lnSpc>
                <a:spcPct val="90000"/>
              </a:lnSpc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Signal history couples fluctuations in time sampled readings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610100" y="838200"/>
          <a:ext cx="397510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160" name="Equation" r:id="rId4" imgW="3974760" imgH="1892160" progId="Equation.DSMT4">
                  <p:embed/>
                </p:oleObj>
              </mc:Choice>
              <mc:Fallback>
                <p:oleObj name="Equation" r:id="rId4" imgW="3974760" imgH="18921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838200"/>
                        <a:ext cx="3975100" cy="189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48200" y="2895600"/>
            <a:ext cx="4103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smtClean="0">
                <a:latin typeface="Calibri" pitchFamily="34" charset="0"/>
              </a:rPr>
              <a:t>W.E. Cleland and E.G. Stern, </a:t>
            </a:r>
            <a:r>
              <a:rPr lang="en-US" sz="1200" dirty="0" err="1" smtClean="0">
                <a:latin typeface="Calibri" pitchFamily="34" charset="0"/>
              </a:rPr>
              <a:t>Nucl</a:t>
            </a:r>
            <a:r>
              <a:rPr lang="en-US" sz="1200" dirty="0" smtClean="0">
                <a:latin typeface="Calibri" pitchFamily="34" charset="0"/>
              </a:rPr>
              <a:t>. Inst. Meth. </a:t>
            </a:r>
            <a:r>
              <a:rPr lang="en-US" sz="1200" b="1" dirty="0" smtClean="0">
                <a:latin typeface="Calibri" pitchFamily="34" charset="0"/>
              </a:rPr>
              <a:t>A338 (1994) 467.</a:t>
            </a:r>
            <a:endParaRPr lang="en-US" sz="1200" dirty="0">
              <a:latin typeface="Calibri" pitchFamily="34" charset="0"/>
            </a:endParaRP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24600" y="3430587"/>
            <a:ext cx="557213" cy="684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ATLAS Digital Filtering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04800" y="762000"/>
            <a:ext cx="4229100" cy="5943599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sz="1800" dirty="0" smtClean="0"/>
              <a:t>What is digital filtering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/>
              <a:t>Unfolds the expected (theoretical) pulse shape from a measured pulse shape</a:t>
            </a:r>
            <a:endParaRPr lang="en-US" sz="1400" dirty="0" smtClean="0"/>
          </a:p>
          <a:p>
            <a:pPr>
              <a:lnSpc>
                <a:spcPct val="90000"/>
              </a:lnSpc>
            </a:pPr>
            <a:r>
              <a:rPr lang="en-US" sz="1800" dirty="0" smtClean="0"/>
              <a:t>Determines </a:t>
            </a:r>
            <a:r>
              <a:rPr lang="en-US" sz="1800" dirty="0"/>
              <a:t>signal amplitude and timing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Minimizes noise </a:t>
            </a:r>
            <a:r>
              <a:rPr lang="en-US" sz="1600" dirty="0" smtClean="0"/>
              <a:t>contributions</a:t>
            </a:r>
          </a:p>
          <a:p>
            <a:pPr lvl="2">
              <a:lnSpc>
                <a:spcPct val="90000"/>
              </a:lnSpc>
            </a:pPr>
            <a:r>
              <a:rPr lang="en-US" sz="1400" dirty="0" smtClean="0"/>
              <a:t>Noise reduced by ~1.4 compared to single reading </a:t>
            </a:r>
            <a:endParaRPr lang="en-US" sz="1400" dirty="0"/>
          </a:p>
          <a:p>
            <a:pPr lvl="2">
              <a:lnSpc>
                <a:spcPct val="90000"/>
              </a:lnSpc>
            </a:pPr>
            <a:r>
              <a:rPr lang="en-US" sz="1400" dirty="0"/>
              <a:t>Note: noise depends on the luminosity 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Requires explicit knowledge of pulse shape 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Folds triangular pulse with transmission line characteristics and active electronic signal shaping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Characterized by signal transfer functions depending on </a:t>
            </a:r>
            <a:r>
              <a:rPr lang="en-US" sz="1400" i="1" dirty="0"/>
              <a:t>R</a:t>
            </a:r>
            <a:r>
              <a:rPr lang="en-US" sz="1400" dirty="0"/>
              <a:t>, </a:t>
            </a:r>
            <a:r>
              <a:rPr lang="en-US" sz="1400" i="1" dirty="0"/>
              <a:t>L</a:t>
            </a:r>
            <a:r>
              <a:rPr lang="en-US" sz="1400" dirty="0"/>
              <a:t>, </a:t>
            </a:r>
            <a:r>
              <a:rPr lang="en-US" sz="1400" i="1" dirty="0"/>
              <a:t>C</a:t>
            </a:r>
            <a:r>
              <a:rPr lang="en-US" sz="1400" dirty="0"/>
              <a:t> of readout electronics, transmission lines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Filter coefficients from calibration system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Pulse “ramps” for </a:t>
            </a:r>
            <a:r>
              <a:rPr lang="en-US" sz="1600" dirty="0" smtClean="0"/>
              <a:t>response</a:t>
            </a:r>
          </a:p>
          <a:p>
            <a:pPr lvl="2">
              <a:lnSpc>
                <a:spcPct val="90000"/>
              </a:lnSpc>
            </a:pPr>
            <a:r>
              <a:rPr lang="en-US" sz="1400" dirty="0" smtClean="0"/>
              <a:t>Inject known currents into electronic chain</a:t>
            </a:r>
          </a:p>
          <a:p>
            <a:pPr lvl="2">
              <a:lnSpc>
                <a:spcPct val="90000"/>
              </a:lnSpc>
            </a:pPr>
            <a:r>
              <a:rPr lang="en-US" sz="1400" dirty="0" smtClean="0"/>
              <a:t>Use output signal to constrain coefficients</a:t>
            </a:r>
            <a:endParaRPr lang="en-US" sz="1400" dirty="0"/>
          </a:p>
          <a:p>
            <a:pPr lvl="1">
              <a:lnSpc>
                <a:spcPct val="90000"/>
              </a:lnSpc>
            </a:pPr>
            <a:r>
              <a:rPr lang="en-US" sz="1600" dirty="0"/>
              <a:t>Noise for auto-correlation</a:t>
            </a:r>
          </a:p>
          <a:p>
            <a:pPr lvl="2">
              <a:lnSpc>
                <a:spcPct val="90000"/>
              </a:lnSpc>
            </a:pPr>
            <a:r>
              <a:rPr lang="en-US" sz="1400" dirty="0" smtClean="0"/>
              <a:t>Signal history couples fluctuations in time sampled readings</a:t>
            </a:r>
            <a:endParaRPr lang="en-US" sz="1400" dirty="0"/>
          </a:p>
        </p:txBody>
      </p:sp>
      <p:graphicFrame>
        <p:nvGraphicFramePr>
          <p:cNvPr id="1424390" name="Object 6"/>
          <p:cNvGraphicFramePr>
            <a:graphicFrameLocks noChangeAspect="1"/>
          </p:cNvGraphicFramePr>
          <p:nvPr/>
        </p:nvGraphicFramePr>
        <p:xfrm>
          <a:off x="4610100" y="838200"/>
          <a:ext cx="397510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8254" name="Equation" r:id="rId4" imgW="3974760" imgH="1892160" progId="Equation.DSMT4">
                  <p:embed/>
                </p:oleObj>
              </mc:Choice>
              <mc:Fallback>
                <p:oleObj name="Equation" r:id="rId4" imgW="3974760" imgH="189216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838200"/>
                        <a:ext cx="3975100" cy="189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4391" name="Object 4"/>
          <p:cNvGraphicFramePr>
            <a:graphicFrameLocks noChangeAspect="1"/>
          </p:cNvGraphicFramePr>
          <p:nvPr/>
        </p:nvGraphicFramePr>
        <p:xfrm>
          <a:off x="4610100" y="4457700"/>
          <a:ext cx="307340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8255" name="Equation" r:id="rId6" imgW="3073320" imgH="1562040" progId="Equation.DSMT4">
                  <p:embed/>
                </p:oleObj>
              </mc:Choice>
              <mc:Fallback>
                <p:oleObj name="Equation" r:id="rId6" imgW="3073320" imgH="1562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4457700"/>
                        <a:ext cx="3073400" cy="156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48200" y="2895600"/>
            <a:ext cx="4103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smtClean="0">
                <a:latin typeface="Calibri" pitchFamily="34" charset="0"/>
              </a:rPr>
              <a:t>W.E. Cleland and E.G. Stern, </a:t>
            </a:r>
            <a:r>
              <a:rPr lang="en-US" sz="1200" dirty="0" err="1" smtClean="0">
                <a:latin typeface="Calibri" pitchFamily="34" charset="0"/>
              </a:rPr>
              <a:t>Nucl</a:t>
            </a:r>
            <a:r>
              <a:rPr lang="en-US" sz="1200" dirty="0" smtClean="0">
                <a:latin typeface="Calibri" pitchFamily="34" charset="0"/>
              </a:rPr>
              <a:t>. Inst. Meth. </a:t>
            </a:r>
            <a:r>
              <a:rPr lang="en-US" sz="1200" b="1" dirty="0" smtClean="0">
                <a:latin typeface="Calibri" pitchFamily="34" charset="0"/>
              </a:rPr>
              <a:t>A338 (1994) 467.</a:t>
            </a:r>
            <a:endParaRPr lang="en-US" sz="1200" dirty="0">
              <a:latin typeface="Calibri" pitchFamily="34" charset="0"/>
            </a:endParaRP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4600" y="3430587"/>
            <a:ext cx="557213" cy="684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ATLAS Digital Filter Coefficients</a:t>
            </a:r>
            <a:endParaRPr lang="en-US" dirty="0"/>
          </a:p>
        </p:txBody>
      </p:sp>
      <p:pic>
        <p:nvPicPr>
          <p:cNvPr id="5" name="Picture 4" descr="CaloJetReco_Page_1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762000"/>
            <a:ext cx="7888941" cy="6096000"/>
          </a:xfrm>
          <a:prstGeom prst="rect">
            <a:avLst/>
          </a:prstGeom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0" y="838200"/>
            <a:ext cx="557213" cy="684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2" descr="Old Ma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14400"/>
            <a:ext cx="8001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60507" y="1219200"/>
            <a:ext cx="6155211" cy="3231654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Calorimeter Signal</a:t>
            </a:r>
          </a:p>
          <a:p>
            <a:pPr algn="ctr">
              <a:buNone/>
            </a:pP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 The Presence Of</a:t>
            </a:r>
          </a:p>
          <a:p>
            <a:pPr algn="ctr">
              <a:buNone/>
            </a:pP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Noise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and Noise in Jet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Fluctuations of the “zero” or “empty” signal reading</a:t>
            </a:r>
          </a:p>
          <a:p>
            <a:pPr lvl="2"/>
            <a:r>
              <a:rPr lang="en-US" dirty="0" smtClean="0"/>
              <a:t>Pedestal fluctuations</a:t>
            </a:r>
          </a:p>
          <a:p>
            <a:pPr lvl="1"/>
            <a:r>
              <a:rPr lang="en-US" dirty="0" smtClean="0"/>
              <a:t>Independent of the signal from particles</a:t>
            </a:r>
          </a:p>
          <a:p>
            <a:pPr lvl="2"/>
            <a:r>
              <a:rPr lang="en-US" dirty="0" smtClean="0"/>
              <a:t>At least to first order</a:t>
            </a:r>
          </a:p>
          <a:p>
            <a:pPr lvl="1"/>
            <a:r>
              <a:rPr lang="en-US" dirty="0" smtClean="0"/>
              <a:t>Mostly incoherent</a:t>
            </a:r>
          </a:p>
          <a:p>
            <a:pPr lvl="2"/>
            <a:r>
              <a:rPr lang="en-US" dirty="0" smtClean="0"/>
              <a:t>No noise correlations between readout channels</a:t>
            </a:r>
          </a:p>
          <a:p>
            <a:pPr lvl="3"/>
            <a:r>
              <a:rPr lang="en-US" dirty="0" smtClean="0"/>
              <a:t>Noise in each channel is independent oscillator</a:t>
            </a:r>
          </a:p>
          <a:p>
            <a:pPr lvl="1"/>
            <a:r>
              <a:rPr lang="en-US" dirty="0" smtClean="0"/>
              <a:t>Gaussian in nature</a:t>
            </a:r>
          </a:p>
          <a:p>
            <a:pPr lvl="2"/>
            <a:r>
              <a:rPr lang="en-US" dirty="0" smtClean="0"/>
              <a:t>Pedestal fluctuations ideally follow normal distribution around 0</a:t>
            </a:r>
          </a:p>
          <a:p>
            <a:pPr lvl="2"/>
            <a:r>
              <a:rPr lang="en-US" dirty="0" smtClean="0"/>
              <a:t>Width of distribution (1 </a:t>
            </a:r>
            <a:r>
              <a:rPr lang="el-GR" dirty="0" smtClean="0">
                <a:latin typeface="Times New Roman"/>
                <a:cs typeface="Times New Roman"/>
              </a:rPr>
              <a:t>σ</a:t>
            </a:r>
            <a:r>
              <a:rPr lang="en-US" dirty="0" smtClean="0">
                <a:cs typeface="Times New Roman"/>
              </a:rPr>
              <a:t>) is noise value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Signal significance</a:t>
            </a:r>
          </a:p>
          <a:p>
            <a:pPr lvl="1"/>
            <a:r>
              <a:rPr lang="en-US" dirty="0" smtClean="0"/>
              <a:t>Noise can fake particle signals</a:t>
            </a:r>
          </a:p>
          <a:p>
            <a:pPr lvl="2"/>
            <a:r>
              <a:rPr lang="en-US" dirty="0" smtClean="0"/>
              <a:t>Only signals exceeding noise can be reliably measured</a:t>
            </a:r>
          </a:p>
          <a:p>
            <a:pPr lvl="1"/>
            <a:r>
              <a:rPr lang="en-US" dirty="0" smtClean="0"/>
              <a:t>Signals larger than 3 </a:t>
            </a:r>
            <a:r>
              <a:rPr lang="en-US" dirty="0" smtClean="0">
                <a:latin typeface="Times New Roman"/>
                <a:cs typeface="Times New Roman"/>
              </a:rPr>
              <a:t>×</a:t>
            </a:r>
            <a:r>
              <a:rPr lang="en-US" dirty="0" smtClean="0">
                <a:cs typeface="Times New Roman"/>
              </a:rPr>
              <a:t> noise are very likely from particles</a:t>
            </a:r>
          </a:p>
          <a:p>
            <a:pPr lvl="2"/>
            <a:r>
              <a:rPr lang="en-US" dirty="0" smtClean="0">
                <a:cs typeface="Times New Roman"/>
              </a:rPr>
              <a:t>Gaussian interpretation of pedestal fluctuations </a:t>
            </a:r>
          </a:p>
          <a:p>
            <a:pPr lvl="1"/>
            <a:r>
              <a:rPr lang="en-US" dirty="0" smtClean="0">
                <a:cs typeface="Times New Roman"/>
              </a:rPr>
              <a:t>Calorimeter signal reconstruction aims to suppress noise</a:t>
            </a:r>
          </a:p>
          <a:p>
            <a:pPr lvl="2"/>
            <a:r>
              <a:rPr lang="en-US" dirty="0" smtClean="0">
                <a:cs typeface="Times New Roman"/>
              </a:rPr>
              <a:t>Average contribution = 0, but adds to fluctuations!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57700" y="4191000"/>
            <a:ext cx="4229100" cy="1524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Small signal:</a:t>
            </a:r>
          </a:p>
          <a:p>
            <a:pPr lvl="1"/>
            <a:r>
              <a:rPr lang="en-US" dirty="0" smtClean="0"/>
              <a:t>Noise only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Signal on top of noise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Sum of noise and signal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Signal after noise suppression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Picture 5" descr="noise_lo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7407" y="762000"/>
            <a:ext cx="4836593" cy="327660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610100" y="787400"/>
          <a:ext cx="1257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7598" name="Equation" r:id="rId5" imgW="1257120" imgH="279360" progId="Equation.DSMT4">
                  <p:embed/>
                </p:oleObj>
              </mc:Choice>
              <mc:Fallback>
                <p:oleObj name="Equation" r:id="rId5" imgW="125712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787400"/>
                        <a:ext cx="12573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0292" name="Object 4"/>
          <p:cNvGraphicFramePr>
            <a:graphicFrameLocks noChangeAspect="1"/>
          </p:cNvGraphicFramePr>
          <p:nvPr/>
        </p:nvGraphicFramePr>
        <p:xfrm>
          <a:off x="5257800" y="3810000"/>
          <a:ext cx="2971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7599" name="Equation" r:id="rId7" imgW="2971800" imgH="241200" progId="Equation.DSMT4">
                  <p:embed/>
                </p:oleObj>
              </mc:Choice>
              <mc:Fallback>
                <p:oleObj name="Equation" r:id="rId7" imgW="297180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810000"/>
                        <a:ext cx="2971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6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7" descr="signal_over_noise_lo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6824" y="762000"/>
            <a:ext cx="4837176" cy="3276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and Noise in Jet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Fluctuations of the “zero” or “empty” signal reading</a:t>
            </a:r>
          </a:p>
          <a:p>
            <a:pPr lvl="2"/>
            <a:r>
              <a:rPr lang="en-US" dirty="0" smtClean="0"/>
              <a:t>Pedestal fluctuations</a:t>
            </a:r>
          </a:p>
          <a:p>
            <a:pPr lvl="1"/>
            <a:r>
              <a:rPr lang="en-US" dirty="0" smtClean="0"/>
              <a:t>Independent of the signal from particles</a:t>
            </a:r>
          </a:p>
          <a:p>
            <a:pPr lvl="2"/>
            <a:r>
              <a:rPr lang="en-US" dirty="0" smtClean="0"/>
              <a:t>At least to first order</a:t>
            </a:r>
          </a:p>
          <a:p>
            <a:pPr lvl="1"/>
            <a:r>
              <a:rPr lang="en-US" dirty="0" smtClean="0"/>
              <a:t>Mostly incoherent</a:t>
            </a:r>
          </a:p>
          <a:p>
            <a:pPr lvl="2"/>
            <a:r>
              <a:rPr lang="en-US" dirty="0" smtClean="0"/>
              <a:t>No noise correlations between readout channels</a:t>
            </a:r>
          </a:p>
          <a:p>
            <a:pPr lvl="3"/>
            <a:r>
              <a:rPr lang="en-US" dirty="0" smtClean="0"/>
              <a:t>Noise in each channel is independent oscillator</a:t>
            </a:r>
          </a:p>
          <a:p>
            <a:pPr lvl="1"/>
            <a:r>
              <a:rPr lang="en-US" dirty="0" smtClean="0"/>
              <a:t>Gaussian in nature</a:t>
            </a:r>
          </a:p>
          <a:p>
            <a:pPr lvl="2"/>
            <a:r>
              <a:rPr lang="en-US" dirty="0" smtClean="0"/>
              <a:t>Pedestal fluctuations ideally follow normal distribution around 0</a:t>
            </a:r>
          </a:p>
          <a:p>
            <a:pPr lvl="2"/>
            <a:r>
              <a:rPr lang="en-US" dirty="0" smtClean="0"/>
              <a:t>Width of distribution (1 </a:t>
            </a:r>
            <a:r>
              <a:rPr lang="el-GR" dirty="0" smtClean="0">
                <a:latin typeface="Times New Roman"/>
                <a:cs typeface="Times New Roman"/>
              </a:rPr>
              <a:t>σ</a:t>
            </a:r>
            <a:r>
              <a:rPr lang="en-US" dirty="0" smtClean="0">
                <a:cs typeface="Times New Roman"/>
              </a:rPr>
              <a:t>) is noise value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Signal significance</a:t>
            </a:r>
          </a:p>
          <a:p>
            <a:pPr lvl="1"/>
            <a:r>
              <a:rPr lang="en-US" dirty="0" smtClean="0"/>
              <a:t>Noise can fake particle signals</a:t>
            </a:r>
          </a:p>
          <a:p>
            <a:pPr lvl="2"/>
            <a:r>
              <a:rPr lang="en-US" dirty="0" smtClean="0"/>
              <a:t>Only signals exceeding noise can be reliably measured</a:t>
            </a:r>
          </a:p>
          <a:p>
            <a:pPr lvl="1"/>
            <a:r>
              <a:rPr lang="en-US" dirty="0" smtClean="0"/>
              <a:t>Signals larger than 3 </a:t>
            </a:r>
            <a:r>
              <a:rPr lang="en-US" dirty="0" smtClean="0">
                <a:latin typeface="Times New Roman"/>
                <a:cs typeface="Times New Roman"/>
              </a:rPr>
              <a:t>×</a:t>
            </a:r>
            <a:r>
              <a:rPr lang="en-US" dirty="0" smtClean="0">
                <a:cs typeface="Times New Roman"/>
              </a:rPr>
              <a:t> noise are very likely from particles</a:t>
            </a:r>
          </a:p>
          <a:p>
            <a:pPr lvl="2"/>
            <a:r>
              <a:rPr lang="en-US" dirty="0" smtClean="0">
                <a:cs typeface="Times New Roman"/>
              </a:rPr>
              <a:t>Gaussian interpretation of pedestal fluctuations </a:t>
            </a:r>
          </a:p>
          <a:p>
            <a:pPr lvl="1"/>
            <a:r>
              <a:rPr lang="en-US" dirty="0" smtClean="0">
                <a:cs typeface="Times New Roman"/>
              </a:rPr>
              <a:t>Calorimeter signal reconstruction aims to suppress noise</a:t>
            </a:r>
          </a:p>
          <a:p>
            <a:pPr lvl="2"/>
            <a:r>
              <a:rPr lang="en-US" dirty="0" smtClean="0">
                <a:cs typeface="Times New Roman"/>
              </a:rPr>
              <a:t>Average contribution = 0, but adds to fluctuations!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57700" y="4191000"/>
            <a:ext cx="4229100" cy="1524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Small signal: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Noise only</a:t>
            </a:r>
          </a:p>
          <a:p>
            <a:pPr lvl="1"/>
            <a:r>
              <a:rPr lang="en-US" dirty="0" smtClean="0"/>
              <a:t>Signal on top of noise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Sum of noise and signal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Signal after noise suppression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610100" y="787400"/>
          <a:ext cx="1257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8622" name="Equation" r:id="rId5" imgW="1257120" imgH="279360" progId="Equation.DSMT4">
                  <p:embed/>
                </p:oleObj>
              </mc:Choice>
              <mc:Fallback>
                <p:oleObj name="Equation" r:id="rId5" imgW="125712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787400"/>
                        <a:ext cx="12573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0292" name="Object 4"/>
          <p:cNvGraphicFramePr>
            <a:graphicFrameLocks noChangeAspect="1"/>
          </p:cNvGraphicFramePr>
          <p:nvPr/>
        </p:nvGraphicFramePr>
        <p:xfrm>
          <a:off x="5257800" y="3810000"/>
          <a:ext cx="2971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8623" name="Equation" r:id="rId7" imgW="2971800" imgH="241200" progId="Equation.DSMT4">
                  <p:embed/>
                </p:oleObj>
              </mc:Choice>
              <mc:Fallback>
                <p:oleObj name="Equation" r:id="rId7" imgW="297180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810000"/>
                        <a:ext cx="2971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7" descr="sum_lo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6824" y="762000"/>
            <a:ext cx="4837176" cy="3276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and Noise in Jet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Fluctuations of the “zero” or “empty” signal reading</a:t>
            </a:r>
          </a:p>
          <a:p>
            <a:pPr lvl="2"/>
            <a:r>
              <a:rPr lang="en-US" dirty="0" smtClean="0"/>
              <a:t>Pedestal fluctuations</a:t>
            </a:r>
          </a:p>
          <a:p>
            <a:pPr lvl="1"/>
            <a:r>
              <a:rPr lang="en-US" dirty="0" smtClean="0"/>
              <a:t>Independent of the signal from particles</a:t>
            </a:r>
          </a:p>
          <a:p>
            <a:pPr lvl="2"/>
            <a:r>
              <a:rPr lang="en-US" dirty="0" smtClean="0"/>
              <a:t>At least to first order</a:t>
            </a:r>
          </a:p>
          <a:p>
            <a:pPr lvl="1"/>
            <a:r>
              <a:rPr lang="en-US" dirty="0" smtClean="0"/>
              <a:t>Mostly incoherent</a:t>
            </a:r>
          </a:p>
          <a:p>
            <a:pPr lvl="2"/>
            <a:r>
              <a:rPr lang="en-US" dirty="0" smtClean="0"/>
              <a:t>No noise correlations between readout channels</a:t>
            </a:r>
          </a:p>
          <a:p>
            <a:pPr lvl="3"/>
            <a:r>
              <a:rPr lang="en-US" dirty="0" smtClean="0"/>
              <a:t>Noise in each channel is independent oscillator</a:t>
            </a:r>
          </a:p>
          <a:p>
            <a:pPr lvl="1"/>
            <a:r>
              <a:rPr lang="en-US" dirty="0" smtClean="0"/>
              <a:t>Gaussian in nature</a:t>
            </a:r>
          </a:p>
          <a:p>
            <a:pPr lvl="2"/>
            <a:r>
              <a:rPr lang="en-US" dirty="0" smtClean="0"/>
              <a:t>Pedestal fluctuations ideally follow normal distribution around 0</a:t>
            </a:r>
          </a:p>
          <a:p>
            <a:pPr lvl="2"/>
            <a:r>
              <a:rPr lang="en-US" dirty="0" smtClean="0"/>
              <a:t>Width of distribution (1 </a:t>
            </a:r>
            <a:r>
              <a:rPr lang="el-GR" dirty="0" smtClean="0">
                <a:latin typeface="Times New Roman"/>
                <a:cs typeface="Times New Roman"/>
              </a:rPr>
              <a:t>σ</a:t>
            </a:r>
            <a:r>
              <a:rPr lang="en-US" dirty="0" smtClean="0">
                <a:cs typeface="Times New Roman"/>
              </a:rPr>
              <a:t>) is noise value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Signal significance</a:t>
            </a:r>
          </a:p>
          <a:p>
            <a:pPr lvl="1"/>
            <a:r>
              <a:rPr lang="en-US" dirty="0" smtClean="0"/>
              <a:t>Noise can fake particle signals</a:t>
            </a:r>
          </a:p>
          <a:p>
            <a:pPr lvl="2"/>
            <a:r>
              <a:rPr lang="en-US" dirty="0" smtClean="0"/>
              <a:t>Only signals exceeding noise can be reliably measured</a:t>
            </a:r>
          </a:p>
          <a:p>
            <a:pPr lvl="1"/>
            <a:r>
              <a:rPr lang="en-US" dirty="0" smtClean="0"/>
              <a:t>Signals larger than 3 </a:t>
            </a:r>
            <a:r>
              <a:rPr lang="en-US" dirty="0" smtClean="0">
                <a:latin typeface="Times New Roman"/>
                <a:cs typeface="Times New Roman"/>
              </a:rPr>
              <a:t>×</a:t>
            </a:r>
            <a:r>
              <a:rPr lang="en-US" dirty="0" smtClean="0">
                <a:cs typeface="Times New Roman"/>
              </a:rPr>
              <a:t> noise are very likely from particles</a:t>
            </a:r>
          </a:p>
          <a:p>
            <a:pPr lvl="2"/>
            <a:r>
              <a:rPr lang="en-US" dirty="0" smtClean="0">
                <a:cs typeface="Times New Roman"/>
              </a:rPr>
              <a:t>Gaussian interpretation of pedestal fluctuations </a:t>
            </a:r>
          </a:p>
          <a:p>
            <a:pPr lvl="1"/>
            <a:r>
              <a:rPr lang="en-US" dirty="0" smtClean="0">
                <a:cs typeface="Times New Roman"/>
              </a:rPr>
              <a:t>Calorimeter signal reconstruction aims to suppress noise</a:t>
            </a:r>
          </a:p>
          <a:p>
            <a:pPr lvl="2"/>
            <a:r>
              <a:rPr lang="en-US" dirty="0" smtClean="0">
                <a:cs typeface="Times New Roman"/>
              </a:rPr>
              <a:t>Average contribution = 0, but adds to fluctuations!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57700" y="4191000"/>
            <a:ext cx="4229100" cy="1524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Small signal: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Noise only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Signal on top of noise</a:t>
            </a:r>
          </a:p>
          <a:p>
            <a:pPr lvl="1"/>
            <a:r>
              <a:rPr lang="en-US" dirty="0" smtClean="0"/>
              <a:t>Sum of noise and signal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Signal after noise suppression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610100" y="787400"/>
          <a:ext cx="1257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646" name="Equation" r:id="rId5" imgW="1257120" imgH="279360" progId="Equation.DSMT4">
                  <p:embed/>
                </p:oleObj>
              </mc:Choice>
              <mc:Fallback>
                <p:oleObj name="Equation" r:id="rId5" imgW="125712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787400"/>
                        <a:ext cx="12573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0292" name="Object 4"/>
          <p:cNvGraphicFramePr>
            <a:graphicFrameLocks noChangeAspect="1"/>
          </p:cNvGraphicFramePr>
          <p:nvPr/>
        </p:nvGraphicFramePr>
        <p:xfrm>
          <a:off x="5257800" y="3810000"/>
          <a:ext cx="2971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647" name="Equation" r:id="rId7" imgW="2971800" imgH="241200" progId="Equation.DSMT4">
                  <p:embed/>
                </p:oleObj>
              </mc:Choice>
              <mc:Fallback>
                <p:oleObj name="Equation" r:id="rId7" imgW="297180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810000"/>
                        <a:ext cx="2971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 descr="visible_alone_nonoise_lo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6824" y="761605"/>
            <a:ext cx="4837176" cy="3276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and Noise in Jet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Fluctuations of the “zero” or “empty” signal reading</a:t>
            </a:r>
          </a:p>
          <a:p>
            <a:pPr lvl="2"/>
            <a:r>
              <a:rPr lang="en-US" dirty="0" smtClean="0"/>
              <a:t>Pedestal fluctuations</a:t>
            </a:r>
          </a:p>
          <a:p>
            <a:pPr lvl="1"/>
            <a:r>
              <a:rPr lang="en-US" dirty="0" smtClean="0"/>
              <a:t>Independent of the signal from particles</a:t>
            </a:r>
          </a:p>
          <a:p>
            <a:pPr lvl="2"/>
            <a:r>
              <a:rPr lang="en-US" dirty="0" smtClean="0"/>
              <a:t>At least to first order</a:t>
            </a:r>
          </a:p>
          <a:p>
            <a:pPr lvl="1"/>
            <a:r>
              <a:rPr lang="en-US" dirty="0" smtClean="0"/>
              <a:t>Mostly incoherent</a:t>
            </a:r>
          </a:p>
          <a:p>
            <a:pPr lvl="2"/>
            <a:r>
              <a:rPr lang="en-US" dirty="0" smtClean="0"/>
              <a:t>No noise correlations between readout channels</a:t>
            </a:r>
          </a:p>
          <a:p>
            <a:pPr lvl="3"/>
            <a:r>
              <a:rPr lang="en-US" dirty="0" smtClean="0"/>
              <a:t>Noise in each channel is independent oscillator</a:t>
            </a:r>
          </a:p>
          <a:p>
            <a:pPr lvl="1"/>
            <a:r>
              <a:rPr lang="en-US" dirty="0" smtClean="0"/>
              <a:t>Gaussian in nature</a:t>
            </a:r>
          </a:p>
          <a:p>
            <a:pPr lvl="2"/>
            <a:r>
              <a:rPr lang="en-US" dirty="0" smtClean="0"/>
              <a:t>Pedestal fluctuations ideally follow normal distribution around 0</a:t>
            </a:r>
          </a:p>
          <a:p>
            <a:pPr lvl="2"/>
            <a:r>
              <a:rPr lang="en-US" dirty="0" smtClean="0"/>
              <a:t>Width of distribution (1 </a:t>
            </a:r>
            <a:r>
              <a:rPr lang="el-GR" dirty="0" smtClean="0">
                <a:latin typeface="Times New Roman"/>
                <a:cs typeface="Times New Roman"/>
              </a:rPr>
              <a:t>σ</a:t>
            </a:r>
            <a:r>
              <a:rPr lang="en-US" dirty="0" smtClean="0">
                <a:cs typeface="Times New Roman"/>
              </a:rPr>
              <a:t>) is noise value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Signal significance</a:t>
            </a:r>
          </a:p>
          <a:p>
            <a:pPr lvl="1"/>
            <a:r>
              <a:rPr lang="en-US" dirty="0" smtClean="0"/>
              <a:t>Noise can fake particle signals</a:t>
            </a:r>
          </a:p>
          <a:p>
            <a:pPr lvl="2"/>
            <a:r>
              <a:rPr lang="en-US" dirty="0" smtClean="0"/>
              <a:t>Only signals exceeding noise can be reliably measured</a:t>
            </a:r>
          </a:p>
          <a:p>
            <a:pPr lvl="1"/>
            <a:r>
              <a:rPr lang="en-US" dirty="0" smtClean="0"/>
              <a:t>Signals larger than 3 </a:t>
            </a:r>
            <a:r>
              <a:rPr lang="en-US" dirty="0" smtClean="0">
                <a:latin typeface="Times New Roman"/>
                <a:cs typeface="Times New Roman"/>
              </a:rPr>
              <a:t>×</a:t>
            </a:r>
            <a:r>
              <a:rPr lang="en-US" dirty="0" smtClean="0">
                <a:cs typeface="Times New Roman"/>
              </a:rPr>
              <a:t> noise are very likely from particles</a:t>
            </a:r>
          </a:p>
          <a:p>
            <a:pPr lvl="2"/>
            <a:r>
              <a:rPr lang="en-US" dirty="0" smtClean="0">
                <a:cs typeface="Times New Roman"/>
              </a:rPr>
              <a:t>Gaussian interpretation of pedestal fluctuations </a:t>
            </a:r>
          </a:p>
          <a:p>
            <a:pPr lvl="1"/>
            <a:r>
              <a:rPr lang="en-US" dirty="0" smtClean="0">
                <a:cs typeface="Times New Roman"/>
              </a:rPr>
              <a:t>Calorimeter signal reconstruction aims to suppress noise</a:t>
            </a:r>
          </a:p>
          <a:p>
            <a:pPr lvl="2"/>
            <a:r>
              <a:rPr lang="en-US" dirty="0" smtClean="0">
                <a:cs typeface="Times New Roman"/>
              </a:rPr>
              <a:t>Average contribution = 0, but adds to fluctuations!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57700" y="4191000"/>
            <a:ext cx="4229100" cy="1524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Small signal: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Noise only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Signal on top of noise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Sum of noise and signal</a:t>
            </a:r>
          </a:p>
          <a:p>
            <a:pPr lvl="1"/>
            <a:r>
              <a:rPr lang="en-US" dirty="0" smtClean="0"/>
              <a:t>Signal after noise suppression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610100" y="787400"/>
          <a:ext cx="1257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670" name="Equation" r:id="rId5" imgW="1257120" imgH="279360" progId="Equation.DSMT4">
                  <p:embed/>
                </p:oleObj>
              </mc:Choice>
              <mc:Fallback>
                <p:oleObj name="Equation" r:id="rId5" imgW="125712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787400"/>
                        <a:ext cx="12573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0292" name="Object 4"/>
          <p:cNvGraphicFramePr>
            <a:graphicFrameLocks noChangeAspect="1"/>
          </p:cNvGraphicFramePr>
          <p:nvPr/>
        </p:nvGraphicFramePr>
        <p:xfrm>
          <a:off x="5257800" y="3810000"/>
          <a:ext cx="2971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671" name="Equation" r:id="rId7" imgW="2971800" imgH="241200" progId="Equation.DSMT4">
                  <p:embed/>
                </p:oleObj>
              </mc:Choice>
              <mc:Fallback>
                <p:oleObj name="Equation" r:id="rId7" imgW="297180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810000"/>
                        <a:ext cx="2971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 descr="noise_hig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6824" y="761605"/>
            <a:ext cx="4837176" cy="3276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and Noise in Jet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Fluctuations of the “zero” or “empty” signal reading</a:t>
            </a:r>
          </a:p>
          <a:p>
            <a:pPr lvl="2"/>
            <a:r>
              <a:rPr lang="en-US" dirty="0" smtClean="0"/>
              <a:t>Pedestal fluctuations</a:t>
            </a:r>
          </a:p>
          <a:p>
            <a:pPr lvl="1"/>
            <a:r>
              <a:rPr lang="en-US" dirty="0" smtClean="0"/>
              <a:t>Independent of the signal from particles</a:t>
            </a:r>
          </a:p>
          <a:p>
            <a:pPr lvl="2"/>
            <a:r>
              <a:rPr lang="en-US" dirty="0" smtClean="0"/>
              <a:t>At least to first order</a:t>
            </a:r>
          </a:p>
          <a:p>
            <a:pPr lvl="1"/>
            <a:r>
              <a:rPr lang="en-US" dirty="0" smtClean="0"/>
              <a:t>Mostly incoherent</a:t>
            </a:r>
          </a:p>
          <a:p>
            <a:pPr lvl="2"/>
            <a:r>
              <a:rPr lang="en-US" dirty="0" smtClean="0"/>
              <a:t>No noise correlations between readout channels</a:t>
            </a:r>
          </a:p>
          <a:p>
            <a:pPr lvl="3"/>
            <a:r>
              <a:rPr lang="en-US" dirty="0" smtClean="0"/>
              <a:t>Noise in each channel is independent oscillator</a:t>
            </a:r>
          </a:p>
          <a:p>
            <a:pPr lvl="1"/>
            <a:r>
              <a:rPr lang="en-US" dirty="0" smtClean="0"/>
              <a:t>Gaussian in nature</a:t>
            </a:r>
          </a:p>
          <a:p>
            <a:pPr lvl="2"/>
            <a:r>
              <a:rPr lang="en-US" dirty="0" smtClean="0"/>
              <a:t>Pedestal fluctuations ideally follow normal distribution around 0</a:t>
            </a:r>
          </a:p>
          <a:p>
            <a:pPr lvl="2"/>
            <a:r>
              <a:rPr lang="en-US" dirty="0" smtClean="0"/>
              <a:t>Width of distribution (1 </a:t>
            </a:r>
            <a:r>
              <a:rPr lang="el-GR" dirty="0" smtClean="0">
                <a:latin typeface="Times New Roman"/>
                <a:cs typeface="Times New Roman"/>
              </a:rPr>
              <a:t>σ</a:t>
            </a:r>
            <a:r>
              <a:rPr lang="en-US" dirty="0" smtClean="0">
                <a:cs typeface="Times New Roman"/>
              </a:rPr>
              <a:t>) is noise value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Signal significance</a:t>
            </a:r>
          </a:p>
          <a:p>
            <a:pPr lvl="1"/>
            <a:r>
              <a:rPr lang="en-US" dirty="0" smtClean="0"/>
              <a:t>Noise can fake particle signals</a:t>
            </a:r>
          </a:p>
          <a:p>
            <a:pPr lvl="2"/>
            <a:r>
              <a:rPr lang="en-US" dirty="0" smtClean="0"/>
              <a:t>Only signals exceeding noise can be reliably measured</a:t>
            </a:r>
          </a:p>
          <a:p>
            <a:pPr lvl="1"/>
            <a:r>
              <a:rPr lang="en-US" dirty="0" smtClean="0"/>
              <a:t>Signals larger than 3 </a:t>
            </a:r>
            <a:r>
              <a:rPr lang="en-US" dirty="0" smtClean="0">
                <a:latin typeface="Times New Roman"/>
                <a:cs typeface="Times New Roman"/>
              </a:rPr>
              <a:t>×</a:t>
            </a:r>
            <a:r>
              <a:rPr lang="en-US" dirty="0" smtClean="0">
                <a:cs typeface="Times New Roman"/>
              </a:rPr>
              <a:t> noise are very likely from particles</a:t>
            </a:r>
          </a:p>
          <a:p>
            <a:pPr lvl="2"/>
            <a:r>
              <a:rPr lang="en-US" dirty="0" smtClean="0">
                <a:cs typeface="Times New Roman"/>
              </a:rPr>
              <a:t>Gaussian interpretation of pedestal fluctuations </a:t>
            </a:r>
          </a:p>
          <a:p>
            <a:pPr lvl="1"/>
            <a:r>
              <a:rPr lang="en-US" dirty="0" smtClean="0">
                <a:cs typeface="Times New Roman"/>
              </a:rPr>
              <a:t>Calorimeter signal reconstruction aims to suppress noise</a:t>
            </a:r>
          </a:p>
          <a:p>
            <a:pPr lvl="2"/>
            <a:r>
              <a:rPr lang="en-US" dirty="0" smtClean="0">
                <a:cs typeface="Times New Roman"/>
              </a:rPr>
              <a:t>Average contribution = 0, but adds to fluctuations!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57700" y="4191000"/>
            <a:ext cx="4229100" cy="1524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Large signal:</a:t>
            </a:r>
          </a:p>
          <a:p>
            <a:pPr lvl="1"/>
            <a:r>
              <a:rPr lang="en-US" dirty="0" smtClean="0"/>
              <a:t>Noise only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Signal on top of noise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Sum of noise and signal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Signal after noise suppression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610100" y="787400"/>
          <a:ext cx="1257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1694" name="Equation" r:id="rId5" imgW="1257120" imgH="279360" progId="Equation.DSMT4">
                  <p:embed/>
                </p:oleObj>
              </mc:Choice>
              <mc:Fallback>
                <p:oleObj name="Equation" r:id="rId5" imgW="125712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787400"/>
                        <a:ext cx="12573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0292" name="Object 4"/>
          <p:cNvGraphicFramePr>
            <a:graphicFrameLocks noChangeAspect="1"/>
          </p:cNvGraphicFramePr>
          <p:nvPr/>
        </p:nvGraphicFramePr>
        <p:xfrm>
          <a:off x="5257800" y="3810000"/>
          <a:ext cx="2971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1695" name="Equation" r:id="rId7" imgW="2971800" imgH="241200" progId="Equation.DSMT4">
                  <p:embed/>
                </p:oleObj>
              </mc:Choice>
              <mc:Fallback>
                <p:oleObj name="Equation" r:id="rId7" imgW="297180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810000"/>
                        <a:ext cx="2971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 descr="signal_over_noise_hig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6824" y="761605"/>
            <a:ext cx="4837176" cy="3276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and Noise in Jet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Fluctuations of the “zero” or “empty” signal reading</a:t>
            </a:r>
          </a:p>
          <a:p>
            <a:pPr lvl="2"/>
            <a:r>
              <a:rPr lang="en-US" dirty="0" smtClean="0"/>
              <a:t>Pedestal fluctuations</a:t>
            </a:r>
          </a:p>
          <a:p>
            <a:pPr lvl="1"/>
            <a:r>
              <a:rPr lang="en-US" dirty="0" smtClean="0"/>
              <a:t>Independent of the signal from particles</a:t>
            </a:r>
          </a:p>
          <a:p>
            <a:pPr lvl="2"/>
            <a:r>
              <a:rPr lang="en-US" dirty="0" smtClean="0"/>
              <a:t>At least to first order</a:t>
            </a:r>
          </a:p>
          <a:p>
            <a:pPr lvl="1"/>
            <a:r>
              <a:rPr lang="en-US" dirty="0" smtClean="0"/>
              <a:t>Mostly incoherent</a:t>
            </a:r>
          </a:p>
          <a:p>
            <a:pPr lvl="2"/>
            <a:r>
              <a:rPr lang="en-US" dirty="0" smtClean="0"/>
              <a:t>No noise correlations between readout channels</a:t>
            </a:r>
          </a:p>
          <a:p>
            <a:pPr lvl="3"/>
            <a:r>
              <a:rPr lang="en-US" dirty="0" smtClean="0"/>
              <a:t>Noise in each channel is independent oscillator</a:t>
            </a:r>
          </a:p>
          <a:p>
            <a:pPr lvl="1"/>
            <a:r>
              <a:rPr lang="en-US" dirty="0" smtClean="0"/>
              <a:t>Gaussian in nature</a:t>
            </a:r>
          </a:p>
          <a:p>
            <a:pPr lvl="2"/>
            <a:r>
              <a:rPr lang="en-US" dirty="0" smtClean="0"/>
              <a:t>Pedestal fluctuations ideally follow normal distribution around 0</a:t>
            </a:r>
          </a:p>
          <a:p>
            <a:pPr lvl="2"/>
            <a:r>
              <a:rPr lang="en-US" dirty="0" smtClean="0"/>
              <a:t>Width of distribution (1 </a:t>
            </a:r>
            <a:r>
              <a:rPr lang="el-GR" dirty="0" smtClean="0">
                <a:latin typeface="Times New Roman"/>
                <a:cs typeface="Times New Roman"/>
              </a:rPr>
              <a:t>σ</a:t>
            </a:r>
            <a:r>
              <a:rPr lang="en-US" dirty="0" smtClean="0">
                <a:cs typeface="Times New Roman"/>
              </a:rPr>
              <a:t>) is noise value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Signal significance</a:t>
            </a:r>
          </a:p>
          <a:p>
            <a:pPr lvl="1"/>
            <a:r>
              <a:rPr lang="en-US" dirty="0" smtClean="0"/>
              <a:t>Noise can fake particle signals</a:t>
            </a:r>
          </a:p>
          <a:p>
            <a:pPr lvl="2"/>
            <a:r>
              <a:rPr lang="en-US" dirty="0" smtClean="0"/>
              <a:t>Only signals exceeding noise can be reliably measured</a:t>
            </a:r>
          </a:p>
          <a:p>
            <a:pPr lvl="1"/>
            <a:r>
              <a:rPr lang="en-US" dirty="0" smtClean="0"/>
              <a:t>Signals larger than 3 </a:t>
            </a:r>
            <a:r>
              <a:rPr lang="en-US" dirty="0" smtClean="0">
                <a:latin typeface="Times New Roman"/>
                <a:cs typeface="Times New Roman"/>
              </a:rPr>
              <a:t>×</a:t>
            </a:r>
            <a:r>
              <a:rPr lang="en-US" dirty="0" smtClean="0">
                <a:cs typeface="Times New Roman"/>
              </a:rPr>
              <a:t> noise are very likely from particles</a:t>
            </a:r>
          </a:p>
          <a:p>
            <a:pPr lvl="2"/>
            <a:r>
              <a:rPr lang="en-US" dirty="0" smtClean="0">
                <a:cs typeface="Times New Roman"/>
              </a:rPr>
              <a:t>Gaussian interpretation of pedestal fluctuations </a:t>
            </a:r>
          </a:p>
          <a:p>
            <a:pPr lvl="1"/>
            <a:r>
              <a:rPr lang="en-US" dirty="0" smtClean="0">
                <a:cs typeface="Times New Roman"/>
              </a:rPr>
              <a:t>Calorimeter signal reconstruction aims to suppress noise</a:t>
            </a:r>
          </a:p>
          <a:p>
            <a:pPr lvl="2"/>
            <a:r>
              <a:rPr lang="en-US" dirty="0" smtClean="0">
                <a:cs typeface="Times New Roman"/>
              </a:rPr>
              <a:t>Average contribution = 0, but adds to fluctuations!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57700" y="4191000"/>
            <a:ext cx="4229100" cy="1524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Large signal: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Noise only</a:t>
            </a:r>
          </a:p>
          <a:p>
            <a:pPr lvl="1"/>
            <a:r>
              <a:rPr lang="en-US" dirty="0" smtClean="0"/>
              <a:t>Signal on top of noise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Sum of noise and signal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Signal after noise suppression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610100" y="787400"/>
          <a:ext cx="1257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2718" name="Equation" r:id="rId5" imgW="1257120" imgH="279360" progId="Equation.DSMT4">
                  <p:embed/>
                </p:oleObj>
              </mc:Choice>
              <mc:Fallback>
                <p:oleObj name="Equation" r:id="rId5" imgW="125712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787400"/>
                        <a:ext cx="12573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0292" name="Object 4"/>
          <p:cNvGraphicFramePr>
            <a:graphicFrameLocks noChangeAspect="1"/>
          </p:cNvGraphicFramePr>
          <p:nvPr/>
        </p:nvGraphicFramePr>
        <p:xfrm>
          <a:off x="5257800" y="3810000"/>
          <a:ext cx="2971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2719" name="Equation" r:id="rId7" imgW="2971800" imgH="241200" progId="Equation.DSMT4">
                  <p:embed/>
                </p:oleObj>
              </mc:Choice>
              <mc:Fallback>
                <p:oleObj name="Equation" r:id="rId7" imgW="297180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810000"/>
                        <a:ext cx="2971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 descr="sum_hig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6824" y="762000"/>
            <a:ext cx="4837176" cy="3276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and Noise in Jet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Fluctuations of the “zero” or “empty” signal reading</a:t>
            </a:r>
          </a:p>
          <a:p>
            <a:pPr lvl="2"/>
            <a:r>
              <a:rPr lang="en-US" dirty="0" smtClean="0"/>
              <a:t>Pedestal fluctuations</a:t>
            </a:r>
          </a:p>
          <a:p>
            <a:pPr lvl="1"/>
            <a:r>
              <a:rPr lang="en-US" dirty="0" smtClean="0"/>
              <a:t>Independent of the signal from particles</a:t>
            </a:r>
          </a:p>
          <a:p>
            <a:pPr lvl="2"/>
            <a:r>
              <a:rPr lang="en-US" dirty="0" smtClean="0"/>
              <a:t>At least to first order</a:t>
            </a:r>
          </a:p>
          <a:p>
            <a:pPr lvl="1"/>
            <a:r>
              <a:rPr lang="en-US" dirty="0" smtClean="0"/>
              <a:t>Mostly incoherent</a:t>
            </a:r>
          </a:p>
          <a:p>
            <a:pPr lvl="2"/>
            <a:r>
              <a:rPr lang="en-US" dirty="0" smtClean="0"/>
              <a:t>No noise correlations between readout channels</a:t>
            </a:r>
          </a:p>
          <a:p>
            <a:pPr lvl="3"/>
            <a:r>
              <a:rPr lang="en-US" dirty="0" smtClean="0"/>
              <a:t>Noise in each channel is independent oscillator</a:t>
            </a:r>
          </a:p>
          <a:p>
            <a:pPr lvl="1"/>
            <a:r>
              <a:rPr lang="en-US" dirty="0" smtClean="0"/>
              <a:t>Gaussian in nature</a:t>
            </a:r>
          </a:p>
          <a:p>
            <a:pPr lvl="2"/>
            <a:r>
              <a:rPr lang="en-US" dirty="0" smtClean="0"/>
              <a:t>Pedestal fluctuations ideally follow normal distribution around 0</a:t>
            </a:r>
          </a:p>
          <a:p>
            <a:pPr lvl="2"/>
            <a:r>
              <a:rPr lang="en-US" dirty="0" smtClean="0"/>
              <a:t>Width of distribution (1 </a:t>
            </a:r>
            <a:r>
              <a:rPr lang="el-GR" dirty="0" smtClean="0">
                <a:latin typeface="Times New Roman"/>
                <a:cs typeface="Times New Roman"/>
              </a:rPr>
              <a:t>σ</a:t>
            </a:r>
            <a:r>
              <a:rPr lang="en-US" dirty="0" smtClean="0">
                <a:cs typeface="Times New Roman"/>
              </a:rPr>
              <a:t>) is noise value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Signal significance</a:t>
            </a:r>
          </a:p>
          <a:p>
            <a:pPr lvl="1"/>
            <a:r>
              <a:rPr lang="en-US" dirty="0" smtClean="0"/>
              <a:t>Noise can fake particle signals</a:t>
            </a:r>
          </a:p>
          <a:p>
            <a:pPr lvl="2"/>
            <a:r>
              <a:rPr lang="en-US" dirty="0" smtClean="0"/>
              <a:t>Only signals exceeding noise can be reliably measured</a:t>
            </a:r>
          </a:p>
          <a:p>
            <a:pPr lvl="1"/>
            <a:r>
              <a:rPr lang="en-US" dirty="0" smtClean="0"/>
              <a:t>Signals larger than 3 </a:t>
            </a:r>
            <a:r>
              <a:rPr lang="en-US" dirty="0" smtClean="0">
                <a:latin typeface="Times New Roman"/>
                <a:cs typeface="Times New Roman"/>
              </a:rPr>
              <a:t>×</a:t>
            </a:r>
            <a:r>
              <a:rPr lang="en-US" dirty="0" smtClean="0">
                <a:cs typeface="Times New Roman"/>
              </a:rPr>
              <a:t> noise are very likely from particles</a:t>
            </a:r>
          </a:p>
          <a:p>
            <a:pPr lvl="2"/>
            <a:r>
              <a:rPr lang="en-US" dirty="0" smtClean="0">
                <a:cs typeface="Times New Roman"/>
              </a:rPr>
              <a:t>Gaussian interpretation of pedestal fluctuations </a:t>
            </a:r>
          </a:p>
          <a:p>
            <a:pPr lvl="1"/>
            <a:r>
              <a:rPr lang="en-US" dirty="0" smtClean="0">
                <a:cs typeface="Times New Roman"/>
              </a:rPr>
              <a:t>Calorimeter signal reconstruction aims to suppress noise</a:t>
            </a:r>
          </a:p>
          <a:p>
            <a:pPr lvl="2"/>
            <a:r>
              <a:rPr lang="en-US" dirty="0" smtClean="0">
                <a:cs typeface="Times New Roman"/>
              </a:rPr>
              <a:t>Average contribution = 0, but adds to fluctuations!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57700" y="4191000"/>
            <a:ext cx="4229100" cy="1524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Large signal: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Noise only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Signal on top of noise</a:t>
            </a:r>
          </a:p>
          <a:p>
            <a:pPr lvl="1"/>
            <a:r>
              <a:rPr lang="en-US" dirty="0" smtClean="0"/>
              <a:t>Sum of noise and signal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Signal after noise suppression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610100" y="787400"/>
          <a:ext cx="1257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42" name="Equation" r:id="rId5" imgW="1257120" imgH="279360" progId="Equation.DSMT4">
                  <p:embed/>
                </p:oleObj>
              </mc:Choice>
              <mc:Fallback>
                <p:oleObj name="Equation" r:id="rId5" imgW="125712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787400"/>
                        <a:ext cx="12573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0292" name="Object 4"/>
          <p:cNvGraphicFramePr>
            <a:graphicFrameLocks noChangeAspect="1"/>
          </p:cNvGraphicFramePr>
          <p:nvPr/>
        </p:nvGraphicFramePr>
        <p:xfrm>
          <a:off x="5257800" y="3810000"/>
          <a:ext cx="2971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43" name="Equation" r:id="rId7" imgW="2971800" imgH="241200" progId="Equation.DSMT4">
                  <p:embed/>
                </p:oleObj>
              </mc:Choice>
              <mc:Fallback>
                <p:oleObj name="Equation" r:id="rId7" imgW="297180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810000"/>
                        <a:ext cx="2971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 descr="visible_alone_nonoise_hig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6824" y="762000"/>
            <a:ext cx="4837176" cy="3276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and Noise in Jet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Fluctuations of the “zero” or “empty” signal reading</a:t>
            </a:r>
          </a:p>
          <a:p>
            <a:pPr lvl="2"/>
            <a:r>
              <a:rPr lang="en-US" dirty="0" smtClean="0"/>
              <a:t>Pedestal fluctuations</a:t>
            </a:r>
          </a:p>
          <a:p>
            <a:pPr lvl="1"/>
            <a:r>
              <a:rPr lang="en-US" dirty="0" smtClean="0"/>
              <a:t>Independent of the signal from particles</a:t>
            </a:r>
          </a:p>
          <a:p>
            <a:pPr lvl="2"/>
            <a:r>
              <a:rPr lang="en-US" dirty="0" smtClean="0"/>
              <a:t>At least to first order</a:t>
            </a:r>
          </a:p>
          <a:p>
            <a:pPr lvl="1"/>
            <a:r>
              <a:rPr lang="en-US" dirty="0" smtClean="0"/>
              <a:t>Mostly incoherent</a:t>
            </a:r>
          </a:p>
          <a:p>
            <a:pPr lvl="2"/>
            <a:r>
              <a:rPr lang="en-US" dirty="0" smtClean="0"/>
              <a:t>No noise correlations between readout channels</a:t>
            </a:r>
          </a:p>
          <a:p>
            <a:pPr lvl="3"/>
            <a:r>
              <a:rPr lang="en-US" dirty="0" smtClean="0"/>
              <a:t>Noise in each channel is independent oscillator</a:t>
            </a:r>
          </a:p>
          <a:p>
            <a:pPr lvl="1"/>
            <a:r>
              <a:rPr lang="en-US" dirty="0" smtClean="0"/>
              <a:t>Gaussian in nature</a:t>
            </a:r>
          </a:p>
          <a:p>
            <a:pPr lvl="2"/>
            <a:r>
              <a:rPr lang="en-US" dirty="0" smtClean="0"/>
              <a:t>Pedestal fluctuations ideally follow normal distribution around 0</a:t>
            </a:r>
          </a:p>
          <a:p>
            <a:pPr lvl="2"/>
            <a:r>
              <a:rPr lang="en-US" dirty="0" smtClean="0"/>
              <a:t>Width of distribution (1 </a:t>
            </a:r>
            <a:r>
              <a:rPr lang="el-GR" dirty="0" smtClean="0">
                <a:latin typeface="Times New Roman"/>
                <a:cs typeface="Times New Roman"/>
              </a:rPr>
              <a:t>σ</a:t>
            </a:r>
            <a:r>
              <a:rPr lang="en-US" dirty="0" smtClean="0">
                <a:cs typeface="Times New Roman"/>
              </a:rPr>
              <a:t>) is noise value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Signal significance</a:t>
            </a:r>
          </a:p>
          <a:p>
            <a:pPr lvl="1"/>
            <a:r>
              <a:rPr lang="en-US" dirty="0" smtClean="0"/>
              <a:t>Noise can fake particle signals</a:t>
            </a:r>
          </a:p>
          <a:p>
            <a:pPr lvl="2"/>
            <a:r>
              <a:rPr lang="en-US" dirty="0" smtClean="0"/>
              <a:t>Only signals exceeding noise can be reliably measured</a:t>
            </a:r>
          </a:p>
          <a:p>
            <a:pPr lvl="1"/>
            <a:r>
              <a:rPr lang="en-US" dirty="0" smtClean="0"/>
              <a:t>Signals larger than 3 </a:t>
            </a:r>
            <a:r>
              <a:rPr lang="en-US" dirty="0" smtClean="0">
                <a:latin typeface="Times New Roman"/>
                <a:cs typeface="Times New Roman"/>
              </a:rPr>
              <a:t>×</a:t>
            </a:r>
            <a:r>
              <a:rPr lang="en-US" dirty="0" smtClean="0">
                <a:cs typeface="Times New Roman"/>
              </a:rPr>
              <a:t> noise are very likely from particles</a:t>
            </a:r>
          </a:p>
          <a:p>
            <a:pPr lvl="2"/>
            <a:r>
              <a:rPr lang="en-US" dirty="0" smtClean="0">
                <a:cs typeface="Times New Roman"/>
              </a:rPr>
              <a:t>Gaussian interpretation of pedestal fluctuations </a:t>
            </a:r>
          </a:p>
          <a:p>
            <a:pPr lvl="1"/>
            <a:r>
              <a:rPr lang="en-US" dirty="0" smtClean="0">
                <a:cs typeface="Times New Roman"/>
              </a:rPr>
              <a:t>Calorimeter signal reconstruction aims to suppress noise</a:t>
            </a:r>
          </a:p>
          <a:p>
            <a:pPr lvl="2"/>
            <a:r>
              <a:rPr lang="en-US" dirty="0" smtClean="0">
                <a:cs typeface="Times New Roman"/>
              </a:rPr>
              <a:t>Average contribution = 0, but adds to fluctuations!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57700" y="4191000"/>
            <a:ext cx="4229100" cy="1524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Large signal: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Noise only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Signal on top of noise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Sum of noise and signal</a:t>
            </a:r>
          </a:p>
          <a:p>
            <a:pPr lvl="1"/>
            <a:r>
              <a:rPr lang="en-US" dirty="0" smtClean="0"/>
              <a:t>Signal after noise suppression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610100" y="787400"/>
          <a:ext cx="1257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66" name="Equation" r:id="rId5" imgW="1257120" imgH="279360" progId="Equation.DSMT4">
                  <p:embed/>
                </p:oleObj>
              </mc:Choice>
              <mc:Fallback>
                <p:oleObj name="Equation" r:id="rId5" imgW="125712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787400"/>
                        <a:ext cx="12573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0292" name="Object 4"/>
          <p:cNvGraphicFramePr>
            <a:graphicFrameLocks noChangeAspect="1"/>
          </p:cNvGraphicFramePr>
          <p:nvPr/>
        </p:nvGraphicFramePr>
        <p:xfrm>
          <a:off x="5257800" y="3810000"/>
          <a:ext cx="2971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67" name="Equation" r:id="rId7" imgW="2971800" imgH="241200" progId="Equation.DSMT4">
                  <p:embed/>
                </p:oleObj>
              </mc:Choice>
              <mc:Fallback>
                <p:oleObj name="Equation" r:id="rId7" imgW="297180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810000"/>
                        <a:ext cx="2971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 descr="visible_alone_nonoise_hig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6824" y="762000"/>
            <a:ext cx="4837176" cy="3276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and Noise in Jet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Fluctuations of the “zero” or “empty” signal reading</a:t>
            </a:r>
          </a:p>
          <a:p>
            <a:pPr lvl="2"/>
            <a:r>
              <a:rPr lang="en-US" dirty="0" smtClean="0"/>
              <a:t>Pedestal fluctuations</a:t>
            </a:r>
          </a:p>
          <a:p>
            <a:pPr lvl="1"/>
            <a:r>
              <a:rPr lang="en-US" dirty="0" smtClean="0"/>
              <a:t>Independent of the signal from particles</a:t>
            </a:r>
          </a:p>
          <a:p>
            <a:pPr lvl="2"/>
            <a:r>
              <a:rPr lang="en-US" dirty="0" smtClean="0"/>
              <a:t>At least to first order</a:t>
            </a:r>
          </a:p>
          <a:p>
            <a:pPr lvl="1"/>
            <a:r>
              <a:rPr lang="en-US" dirty="0" smtClean="0"/>
              <a:t>Mostly incoherent</a:t>
            </a:r>
          </a:p>
          <a:p>
            <a:pPr lvl="2"/>
            <a:r>
              <a:rPr lang="en-US" dirty="0" smtClean="0"/>
              <a:t>No noise correlations between readout channels</a:t>
            </a:r>
          </a:p>
          <a:p>
            <a:pPr lvl="3"/>
            <a:r>
              <a:rPr lang="en-US" dirty="0" smtClean="0"/>
              <a:t>Noise in each channel is independent oscillator</a:t>
            </a:r>
          </a:p>
          <a:p>
            <a:pPr lvl="1"/>
            <a:r>
              <a:rPr lang="en-US" dirty="0" smtClean="0"/>
              <a:t>Gaussian in nature</a:t>
            </a:r>
          </a:p>
          <a:p>
            <a:pPr lvl="2"/>
            <a:r>
              <a:rPr lang="en-US" dirty="0" smtClean="0"/>
              <a:t>Pedestal fluctuations ideally follow normal distribution around 0</a:t>
            </a:r>
          </a:p>
          <a:p>
            <a:pPr lvl="2"/>
            <a:r>
              <a:rPr lang="en-US" dirty="0" smtClean="0"/>
              <a:t>Width of distribution (1 </a:t>
            </a:r>
            <a:r>
              <a:rPr lang="el-GR" dirty="0" smtClean="0">
                <a:latin typeface="Times New Roman"/>
                <a:cs typeface="Times New Roman"/>
              </a:rPr>
              <a:t>σ</a:t>
            </a:r>
            <a:r>
              <a:rPr lang="en-US" dirty="0" smtClean="0">
                <a:cs typeface="Times New Roman"/>
              </a:rPr>
              <a:t>) is noise value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Signal significance</a:t>
            </a:r>
          </a:p>
          <a:p>
            <a:pPr lvl="1"/>
            <a:r>
              <a:rPr lang="en-US" dirty="0" smtClean="0"/>
              <a:t>Noise can fake particle signals</a:t>
            </a:r>
          </a:p>
          <a:p>
            <a:pPr lvl="2"/>
            <a:r>
              <a:rPr lang="en-US" dirty="0" smtClean="0"/>
              <a:t>Only signals exceeding noise can be reliably measured</a:t>
            </a:r>
          </a:p>
          <a:p>
            <a:pPr lvl="1"/>
            <a:r>
              <a:rPr lang="en-US" dirty="0" smtClean="0"/>
              <a:t>Signals larger than 3 </a:t>
            </a:r>
            <a:r>
              <a:rPr lang="en-US" dirty="0" smtClean="0">
                <a:latin typeface="Times New Roman"/>
                <a:cs typeface="Times New Roman"/>
              </a:rPr>
              <a:t>×</a:t>
            </a:r>
            <a:r>
              <a:rPr lang="en-US" dirty="0" smtClean="0">
                <a:cs typeface="Times New Roman"/>
              </a:rPr>
              <a:t> noise are very likely from particles</a:t>
            </a:r>
          </a:p>
          <a:p>
            <a:pPr lvl="2"/>
            <a:r>
              <a:rPr lang="en-US" dirty="0" smtClean="0">
                <a:cs typeface="Times New Roman"/>
              </a:rPr>
              <a:t>Gaussian interpretation of pedestal fluctuations </a:t>
            </a:r>
          </a:p>
          <a:p>
            <a:pPr lvl="1"/>
            <a:r>
              <a:rPr lang="en-US" dirty="0" smtClean="0">
                <a:cs typeface="Times New Roman"/>
              </a:rPr>
              <a:t>Calorimeter signal reconstruction aims to suppress noise</a:t>
            </a:r>
          </a:p>
          <a:p>
            <a:pPr lvl="2"/>
            <a:r>
              <a:rPr lang="en-US" dirty="0" smtClean="0">
                <a:cs typeface="Times New Roman"/>
              </a:rPr>
              <a:t>Average contribution = 0, but adds to fluctuations!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57700" y="4191000"/>
            <a:ext cx="4229100" cy="1524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Large signal: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Noise only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Signal on top of noise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Sum of noise and signal</a:t>
            </a:r>
          </a:p>
          <a:p>
            <a:pPr lvl="1"/>
            <a:r>
              <a:rPr lang="en-US" dirty="0" smtClean="0"/>
              <a:t>Signal after noise suppression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610100" y="787400"/>
          <a:ext cx="1257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790" name="Equation" r:id="rId5" imgW="1257120" imgH="279360" progId="Equation.DSMT4">
                  <p:embed/>
                </p:oleObj>
              </mc:Choice>
              <mc:Fallback>
                <p:oleObj name="Equation" r:id="rId5" imgW="125712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787400"/>
                        <a:ext cx="12573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0292" name="Object 4"/>
          <p:cNvGraphicFramePr>
            <a:graphicFrameLocks noChangeAspect="1"/>
          </p:cNvGraphicFramePr>
          <p:nvPr/>
        </p:nvGraphicFramePr>
        <p:xfrm>
          <a:off x="5257800" y="3810000"/>
          <a:ext cx="2971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791" name="Equation" r:id="rId7" imgW="2971800" imgH="241200" progId="Equation.DSMT4">
                  <p:embed/>
                </p:oleObj>
              </mc:Choice>
              <mc:Fallback>
                <p:oleObj name="Equation" r:id="rId7" imgW="297180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810000"/>
                        <a:ext cx="2971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5"/>
          <p:cNvGrpSpPr/>
          <p:nvPr/>
        </p:nvGrpSpPr>
        <p:grpSpPr>
          <a:xfrm>
            <a:off x="5791200" y="1066800"/>
            <a:ext cx="1981200" cy="2108775"/>
            <a:chOff x="5791200" y="1066800"/>
            <a:chExt cx="1981200" cy="2108775"/>
          </a:xfrm>
        </p:grpSpPr>
        <p:sp>
          <p:nvSpPr>
            <p:cNvPr id="12" name="Oval 11"/>
            <p:cNvSpPr/>
            <p:nvPr/>
          </p:nvSpPr>
          <p:spPr bwMode="auto">
            <a:xfrm>
              <a:off x="6362700" y="1066800"/>
              <a:ext cx="838200" cy="1447800"/>
            </a:xfrm>
            <a:prstGeom prst="ellipse">
              <a:avLst/>
            </a:prstGeom>
            <a:solidFill>
              <a:srgbClr val="FFCCFF">
                <a:alpha val="50196"/>
              </a:srgbClr>
            </a:solidFill>
            <a:ln w="28575" cap="flat" cmpd="sng" algn="ctr">
              <a:solidFill>
                <a:srgbClr val="7030A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91200" y="2590800"/>
              <a:ext cx="198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1600" b="1" dirty="0" smtClean="0">
                  <a:solidFill>
                    <a:srgbClr val="7030A0"/>
                  </a:solidFill>
                  <a:latin typeface="Calibri" pitchFamily="34" charset="0"/>
                </a:rPr>
                <a:t>calorimeter response &lt; true signal!</a:t>
              </a:r>
              <a:endParaRPr lang="en-US" sz="1600" b="1" dirty="0">
                <a:solidFill>
                  <a:srgbClr val="7030A0"/>
                </a:solidFill>
                <a:latin typeface="Calibri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7" descr="noise_multi_lo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91000" y="762000"/>
            <a:ext cx="4928616" cy="3338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and Noise in Jet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Fluctuations of the “zero” or “empty” signal reading</a:t>
            </a:r>
          </a:p>
          <a:p>
            <a:pPr lvl="2"/>
            <a:r>
              <a:rPr lang="en-US" dirty="0" smtClean="0"/>
              <a:t>Pedestal fluctuations</a:t>
            </a:r>
          </a:p>
          <a:p>
            <a:pPr lvl="1"/>
            <a:r>
              <a:rPr lang="en-US" dirty="0" smtClean="0"/>
              <a:t>Independent of the signal from particles</a:t>
            </a:r>
          </a:p>
          <a:p>
            <a:pPr lvl="2"/>
            <a:r>
              <a:rPr lang="en-US" dirty="0" smtClean="0"/>
              <a:t>At least to first order</a:t>
            </a:r>
          </a:p>
          <a:p>
            <a:pPr lvl="1"/>
            <a:r>
              <a:rPr lang="en-US" dirty="0" smtClean="0"/>
              <a:t>Mostly incoherent</a:t>
            </a:r>
          </a:p>
          <a:p>
            <a:pPr lvl="2"/>
            <a:r>
              <a:rPr lang="en-US" dirty="0" smtClean="0"/>
              <a:t>No noise correlations between readout channels</a:t>
            </a:r>
          </a:p>
          <a:p>
            <a:pPr lvl="3"/>
            <a:r>
              <a:rPr lang="en-US" dirty="0" smtClean="0"/>
              <a:t>Noise in each channel is independent oscillator</a:t>
            </a:r>
          </a:p>
          <a:p>
            <a:pPr lvl="1"/>
            <a:r>
              <a:rPr lang="en-US" dirty="0" smtClean="0"/>
              <a:t>Gaussian in nature</a:t>
            </a:r>
          </a:p>
          <a:p>
            <a:pPr lvl="2"/>
            <a:r>
              <a:rPr lang="en-US" dirty="0" smtClean="0"/>
              <a:t>Pedestal fluctuations ideally follow normal distribution around 0</a:t>
            </a:r>
          </a:p>
          <a:p>
            <a:pPr lvl="2"/>
            <a:r>
              <a:rPr lang="en-US" dirty="0" smtClean="0"/>
              <a:t>Width of distribution (1 </a:t>
            </a:r>
            <a:r>
              <a:rPr lang="el-GR" dirty="0" smtClean="0">
                <a:latin typeface="Times New Roman"/>
                <a:cs typeface="Times New Roman"/>
              </a:rPr>
              <a:t>σ</a:t>
            </a:r>
            <a:r>
              <a:rPr lang="en-US" dirty="0" smtClean="0">
                <a:cs typeface="Times New Roman"/>
              </a:rPr>
              <a:t>) is noise value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Signal significance</a:t>
            </a:r>
          </a:p>
          <a:p>
            <a:pPr lvl="1"/>
            <a:r>
              <a:rPr lang="en-US" dirty="0" smtClean="0"/>
              <a:t>Noise can fake particle signals</a:t>
            </a:r>
          </a:p>
          <a:p>
            <a:pPr lvl="2"/>
            <a:r>
              <a:rPr lang="en-US" dirty="0" smtClean="0"/>
              <a:t>Only signals exceeding noise can be reliably measured</a:t>
            </a:r>
          </a:p>
          <a:p>
            <a:pPr lvl="1"/>
            <a:r>
              <a:rPr lang="en-US" dirty="0" smtClean="0"/>
              <a:t>Signals larger than 3 </a:t>
            </a:r>
            <a:r>
              <a:rPr lang="en-US" dirty="0" smtClean="0">
                <a:latin typeface="Times New Roman"/>
                <a:cs typeface="Times New Roman"/>
              </a:rPr>
              <a:t>×</a:t>
            </a:r>
            <a:r>
              <a:rPr lang="en-US" dirty="0" smtClean="0">
                <a:cs typeface="Times New Roman"/>
              </a:rPr>
              <a:t> noise are very likely from particles</a:t>
            </a:r>
          </a:p>
          <a:p>
            <a:pPr lvl="2"/>
            <a:r>
              <a:rPr lang="en-US" dirty="0" smtClean="0">
                <a:cs typeface="Times New Roman"/>
              </a:rPr>
              <a:t>Gaussian interpretation of pedestal fluctuations </a:t>
            </a:r>
          </a:p>
          <a:p>
            <a:pPr lvl="1"/>
            <a:r>
              <a:rPr lang="en-US" dirty="0" smtClean="0">
                <a:cs typeface="Times New Roman"/>
              </a:rPr>
              <a:t>Calorimeter signal reconstruction aims to suppress noise</a:t>
            </a:r>
          </a:p>
          <a:p>
            <a:pPr lvl="2"/>
            <a:r>
              <a:rPr lang="en-US" dirty="0" smtClean="0">
                <a:cs typeface="Times New Roman"/>
              </a:rPr>
              <a:t>Average contribution = 0, but adds to fluctuations!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57700" y="4191000"/>
            <a:ext cx="4229100" cy="1524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Small signal, two particles:</a:t>
            </a:r>
          </a:p>
          <a:p>
            <a:pPr lvl="1"/>
            <a:r>
              <a:rPr lang="en-US" dirty="0" smtClean="0"/>
              <a:t>Noise only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Signal on top of noise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Sum of noise and signal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Signal after noise suppression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610100" y="787400"/>
          <a:ext cx="1257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14" name="Equation" r:id="rId5" imgW="1257120" imgH="279360" progId="Equation.DSMT4">
                  <p:embed/>
                </p:oleObj>
              </mc:Choice>
              <mc:Fallback>
                <p:oleObj name="Equation" r:id="rId5" imgW="125712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787400"/>
                        <a:ext cx="12573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0292" name="Object 4"/>
          <p:cNvGraphicFramePr>
            <a:graphicFrameLocks noChangeAspect="1"/>
          </p:cNvGraphicFramePr>
          <p:nvPr/>
        </p:nvGraphicFramePr>
        <p:xfrm>
          <a:off x="5257800" y="3810000"/>
          <a:ext cx="2971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15" name="Equation" r:id="rId7" imgW="2971800" imgH="241200" progId="Equation.DSMT4">
                  <p:embed/>
                </p:oleObj>
              </mc:Choice>
              <mc:Fallback>
                <p:oleObj name="Equation" r:id="rId7" imgW="297180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810000"/>
                        <a:ext cx="2971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7" descr="signal0_over_noise_multi_lo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87952" y="758952"/>
            <a:ext cx="4928616" cy="3338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and Noise in Jet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Fluctuations of the “zero” or “empty” signal reading</a:t>
            </a:r>
          </a:p>
          <a:p>
            <a:pPr lvl="2"/>
            <a:r>
              <a:rPr lang="en-US" dirty="0" smtClean="0"/>
              <a:t>Pedestal fluctuations</a:t>
            </a:r>
          </a:p>
          <a:p>
            <a:pPr lvl="1"/>
            <a:r>
              <a:rPr lang="en-US" dirty="0" smtClean="0"/>
              <a:t>Independent of the signal from particles</a:t>
            </a:r>
          </a:p>
          <a:p>
            <a:pPr lvl="2"/>
            <a:r>
              <a:rPr lang="en-US" dirty="0" smtClean="0"/>
              <a:t>At least to first order</a:t>
            </a:r>
          </a:p>
          <a:p>
            <a:pPr lvl="1"/>
            <a:r>
              <a:rPr lang="en-US" dirty="0" smtClean="0"/>
              <a:t>Mostly incoherent</a:t>
            </a:r>
          </a:p>
          <a:p>
            <a:pPr lvl="2"/>
            <a:r>
              <a:rPr lang="en-US" dirty="0" smtClean="0"/>
              <a:t>No noise correlations between readout channels</a:t>
            </a:r>
          </a:p>
          <a:p>
            <a:pPr lvl="3"/>
            <a:r>
              <a:rPr lang="en-US" dirty="0" smtClean="0"/>
              <a:t>Noise in each channel is independent oscillator</a:t>
            </a:r>
          </a:p>
          <a:p>
            <a:pPr lvl="1"/>
            <a:r>
              <a:rPr lang="en-US" dirty="0" smtClean="0"/>
              <a:t>Gaussian in nature</a:t>
            </a:r>
          </a:p>
          <a:p>
            <a:pPr lvl="2"/>
            <a:r>
              <a:rPr lang="en-US" dirty="0" smtClean="0"/>
              <a:t>Pedestal fluctuations ideally follow normal distribution around 0</a:t>
            </a:r>
          </a:p>
          <a:p>
            <a:pPr lvl="2"/>
            <a:r>
              <a:rPr lang="en-US" dirty="0" smtClean="0"/>
              <a:t>Width of distribution (1 </a:t>
            </a:r>
            <a:r>
              <a:rPr lang="el-GR" dirty="0" smtClean="0">
                <a:latin typeface="Times New Roman"/>
                <a:cs typeface="Times New Roman"/>
              </a:rPr>
              <a:t>σ</a:t>
            </a:r>
            <a:r>
              <a:rPr lang="en-US" dirty="0" smtClean="0">
                <a:cs typeface="Times New Roman"/>
              </a:rPr>
              <a:t>) is noise value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Signal significance</a:t>
            </a:r>
          </a:p>
          <a:p>
            <a:pPr lvl="1"/>
            <a:r>
              <a:rPr lang="en-US" dirty="0" smtClean="0"/>
              <a:t>Noise can fake particle signals</a:t>
            </a:r>
          </a:p>
          <a:p>
            <a:pPr lvl="2"/>
            <a:r>
              <a:rPr lang="en-US" dirty="0" smtClean="0"/>
              <a:t>Only signals exceeding noise can be reliably measured</a:t>
            </a:r>
          </a:p>
          <a:p>
            <a:pPr lvl="1"/>
            <a:r>
              <a:rPr lang="en-US" dirty="0" smtClean="0"/>
              <a:t>Signals larger than 3 </a:t>
            </a:r>
            <a:r>
              <a:rPr lang="en-US" dirty="0" smtClean="0">
                <a:latin typeface="Times New Roman"/>
                <a:cs typeface="Times New Roman"/>
              </a:rPr>
              <a:t>×</a:t>
            </a:r>
            <a:r>
              <a:rPr lang="en-US" dirty="0" smtClean="0">
                <a:cs typeface="Times New Roman"/>
              </a:rPr>
              <a:t> noise are very likely from particles</a:t>
            </a:r>
          </a:p>
          <a:p>
            <a:pPr lvl="2"/>
            <a:r>
              <a:rPr lang="en-US" dirty="0" smtClean="0">
                <a:cs typeface="Times New Roman"/>
              </a:rPr>
              <a:t>Gaussian interpretation of pedestal fluctuations </a:t>
            </a:r>
          </a:p>
          <a:p>
            <a:pPr lvl="1"/>
            <a:r>
              <a:rPr lang="en-US" dirty="0" smtClean="0">
                <a:cs typeface="Times New Roman"/>
              </a:rPr>
              <a:t>Calorimeter signal reconstruction aims to suppress noise</a:t>
            </a:r>
          </a:p>
          <a:p>
            <a:pPr lvl="2"/>
            <a:r>
              <a:rPr lang="en-US" dirty="0" smtClean="0">
                <a:cs typeface="Times New Roman"/>
              </a:rPr>
              <a:t>Average contribution = 0, but adds to fluctuations!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57700" y="4191000"/>
            <a:ext cx="4229100" cy="1524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Small signal, first particle: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Noise only</a:t>
            </a:r>
          </a:p>
          <a:p>
            <a:pPr lvl="1"/>
            <a:r>
              <a:rPr lang="en-US" dirty="0" smtClean="0"/>
              <a:t>Signal on top of noise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Sum of noise and signal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Signal after noise suppression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610100" y="787400"/>
          <a:ext cx="1257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838" name="Equation" r:id="rId5" imgW="1257120" imgH="279360" progId="Equation.DSMT4">
                  <p:embed/>
                </p:oleObj>
              </mc:Choice>
              <mc:Fallback>
                <p:oleObj name="Equation" r:id="rId5" imgW="125712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787400"/>
                        <a:ext cx="12573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0292" name="Object 4"/>
          <p:cNvGraphicFramePr>
            <a:graphicFrameLocks noChangeAspect="1"/>
          </p:cNvGraphicFramePr>
          <p:nvPr/>
        </p:nvGraphicFramePr>
        <p:xfrm>
          <a:off x="5257800" y="3810000"/>
          <a:ext cx="2971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839" name="Equation" r:id="rId7" imgW="2971800" imgH="241200" progId="Equation.DSMT4">
                  <p:embed/>
                </p:oleObj>
              </mc:Choice>
              <mc:Fallback>
                <p:oleObj name="Equation" r:id="rId7" imgW="297180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810000"/>
                        <a:ext cx="2971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6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 descr="signal0+1_over_noise_multi_lo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87952" y="758952"/>
            <a:ext cx="4928616" cy="3338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and Noise in Jet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Fluctuations of the “zero” or “empty” signal reading</a:t>
            </a:r>
          </a:p>
          <a:p>
            <a:pPr lvl="2"/>
            <a:r>
              <a:rPr lang="en-US" dirty="0" smtClean="0"/>
              <a:t>Pedestal fluctuations</a:t>
            </a:r>
          </a:p>
          <a:p>
            <a:pPr lvl="1"/>
            <a:r>
              <a:rPr lang="en-US" dirty="0" smtClean="0"/>
              <a:t>Independent of the signal from particles</a:t>
            </a:r>
          </a:p>
          <a:p>
            <a:pPr lvl="2"/>
            <a:r>
              <a:rPr lang="en-US" dirty="0" smtClean="0"/>
              <a:t>At least to first order</a:t>
            </a:r>
          </a:p>
          <a:p>
            <a:pPr lvl="1"/>
            <a:r>
              <a:rPr lang="en-US" dirty="0" smtClean="0"/>
              <a:t>Mostly incoherent</a:t>
            </a:r>
          </a:p>
          <a:p>
            <a:pPr lvl="2"/>
            <a:r>
              <a:rPr lang="en-US" dirty="0" smtClean="0"/>
              <a:t>No noise correlations between readout channels</a:t>
            </a:r>
          </a:p>
          <a:p>
            <a:pPr lvl="3"/>
            <a:r>
              <a:rPr lang="en-US" dirty="0" smtClean="0"/>
              <a:t>Noise in each channel is independent oscillator</a:t>
            </a:r>
          </a:p>
          <a:p>
            <a:pPr lvl="1"/>
            <a:r>
              <a:rPr lang="en-US" dirty="0" smtClean="0"/>
              <a:t>Gaussian in nature</a:t>
            </a:r>
          </a:p>
          <a:p>
            <a:pPr lvl="2"/>
            <a:r>
              <a:rPr lang="en-US" dirty="0" smtClean="0"/>
              <a:t>Pedestal fluctuations ideally follow normal distribution around 0</a:t>
            </a:r>
          </a:p>
          <a:p>
            <a:pPr lvl="2"/>
            <a:r>
              <a:rPr lang="en-US" dirty="0" smtClean="0"/>
              <a:t>Width of distribution (1 </a:t>
            </a:r>
            <a:r>
              <a:rPr lang="el-GR" dirty="0" smtClean="0">
                <a:latin typeface="Times New Roman"/>
                <a:cs typeface="Times New Roman"/>
              </a:rPr>
              <a:t>σ</a:t>
            </a:r>
            <a:r>
              <a:rPr lang="en-US" dirty="0" smtClean="0">
                <a:cs typeface="Times New Roman"/>
              </a:rPr>
              <a:t>) is noise value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Signal significance</a:t>
            </a:r>
          </a:p>
          <a:p>
            <a:pPr lvl="1"/>
            <a:r>
              <a:rPr lang="en-US" dirty="0" smtClean="0"/>
              <a:t>Noise can fake particle signals</a:t>
            </a:r>
          </a:p>
          <a:p>
            <a:pPr lvl="2"/>
            <a:r>
              <a:rPr lang="en-US" dirty="0" smtClean="0"/>
              <a:t>Only signals exceeding noise can be reliably measured</a:t>
            </a:r>
          </a:p>
          <a:p>
            <a:pPr lvl="1"/>
            <a:r>
              <a:rPr lang="en-US" dirty="0" smtClean="0"/>
              <a:t>Signals larger than 3 </a:t>
            </a:r>
            <a:r>
              <a:rPr lang="en-US" dirty="0" smtClean="0">
                <a:latin typeface="Times New Roman"/>
                <a:cs typeface="Times New Roman"/>
              </a:rPr>
              <a:t>×</a:t>
            </a:r>
            <a:r>
              <a:rPr lang="en-US" dirty="0" smtClean="0">
                <a:cs typeface="Times New Roman"/>
              </a:rPr>
              <a:t> noise are very likely from particles</a:t>
            </a:r>
          </a:p>
          <a:p>
            <a:pPr lvl="2"/>
            <a:r>
              <a:rPr lang="en-US" dirty="0" smtClean="0">
                <a:cs typeface="Times New Roman"/>
              </a:rPr>
              <a:t>Gaussian interpretation of pedestal fluctuations </a:t>
            </a:r>
          </a:p>
          <a:p>
            <a:pPr lvl="1"/>
            <a:r>
              <a:rPr lang="en-US" dirty="0" smtClean="0">
                <a:cs typeface="Times New Roman"/>
              </a:rPr>
              <a:t>Calorimeter signal reconstruction aims to suppress noise</a:t>
            </a:r>
          </a:p>
          <a:p>
            <a:pPr lvl="2"/>
            <a:r>
              <a:rPr lang="en-US" dirty="0" smtClean="0">
                <a:cs typeface="Times New Roman"/>
              </a:rPr>
              <a:t>Average contribution = 0, but adds to fluctuations!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57700" y="4191000"/>
            <a:ext cx="4229100" cy="1524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Small signal, first and second particle: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Noise only</a:t>
            </a:r>
          </a:p>
          <a:p>
            <a:pPr lvl="1"/>
            <a:r>
              <a:rPr lang="en-US" dirty="0" smtClean="0"/>
              <a:t>Signal on top of noise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Sum of noise and signal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Signal after noise suppression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610100" y="787400"/>
          <a:ext cx="1257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862" name="Equation" r:id="rId5" imgW="1257120" imgH="279360" progId="Equation.DSMT4">
                  <p:embed/>
                </p:oleObj>
              </mc:Choice>
              <mc:Fallback>
                <p:oleObj name="Equation" r:id="rId5" imgW="125712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787400"/>
                        <a:ext cx="12573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0292" name="Object 4"/>
          <p:cNvGraphicFramePr>
            <a:graphicFrameLocks noChangeAspect="1"/>
          </p:cNvGraphicFramePr>
          <p:nvPr/>
        </p:nvGraphicFramePr>
        <p:xfrm>
          <a:off x="5257800" y="3810000"/>
          <a:ext cx="2971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863" name="Equation" r:id="rId7" imgW="2971800" imgH="241200" progId="Equation.DSMT4">
                  <p:embed/>
                </p:oleObj>
              </mc:Choice>
              <mc:Fallback>
                <p:oleObj name="Equation" r:id="rId7" imgW="297180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810000"/>
                        <a:ext cx="2971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7" descr="signal_over_noise_multi_lo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87952" y="758952"/>
            <a:ext cx="4928616" cy="3338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and Noise in Jet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Fluctuations of the “zero” or “empty” signal reading</a:t>
            </a:r>
          </a:p>
          <a:p>
            <a:pPr lvl="2"/>
            <a:r>
              <a:rPr lang="en-US" dirty="0" smtClean="0"/>
              <a:t>Pedestal fluctuations</a:t>
            </a:r>
          </a:p>
          <a:p>
            <a:pPr lvl="1"/>
            <a:r>
              <a:rPr lang="en-US" dirty="0" smtClean="0"/>
              <a:t>Independent of the signal from particles</a:t>
            </a:r>
          </a:p>
          <a:p>
            <a:pPr lvl="2"/>
            <a:r>
              <a:rPr lang="en-US" dirty="0" smtClean="0"/>
              <a:t>At least to first order</a:t>
            </a:r>
          </a:p>
          <a:p>
            <a:pPr lvl="1"/>
            <a:r>
              <a:rPr lang="en-US" dirty="0" smtClean="0"/>
              <a:t>Mostly incoherent</a:t>
            </a:r>
          </a:p>
          <a:p>
            <a:pPr lvl="2"/>
            <a:r>
              <a:rPr lang="en-US" dirty="0" smtClean="0"/>
              <a:t>No noise correlations between readout channels</a:t>
            </a:r>
          </a:p>
          <a:p>
            <a:pPr lvl="3"/>
            <a:r>
              <a:rPr lang="en-US" dirty="0" smtClean="0"/>
              <a:t>Noise in each channel is independent oscillator</a:t>
            </a:r>
          </a:p>
          <a:p>
            <a:pPr lvl="1"/>
            <a:r>
              <a:rPr lang="en-US" dirty="0" smtClean="0"/>
              <a:t>Gaussian in nature</a:t>
            </a:r>
          </a:p>
          <a:p>
            <a:pPr lvl="2"/>
            <a:r>
              <a:rPr lang="en-US" dirty="0" smtClean="0"/>
              <a:t>Pedestal fluctuations ideally follow normal distribution around 0</a:t>
            </a:r>
          </a:p>
          <a:p>
            <a:pPr lvl="2"/>
            <a:r>
              <a:rPr lang="en-US" dirty="0" smtClean="0"/>
              <a:t>Width of distribution (1 </a:t>
            </a:r>
            <a:r>
              <a:rPr lang="el-GR" dirty="0" smtClean="0">
                <a:latin typeface="Times New Roman"/>
                <a:cs typeface="Times New Roman"/>
              </a:rPr>
              <a:t>σ</a:t>
            </a:r>
            <a:r>
              <a:rPr lang="en-US" dirty="0" smtClean="0">
                <a:cs typeface="Times New Roman"/>
              </a:rPr>
              <a:t>) is noise value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Signal significance</a:t>
            </a:r>
          </a:p>
          <a:p>
            <a:pPr lvl="1"/>
            <a:r>
              <a:rPr lang="en-US" dirty="0" smtClean="0"/>
              <a:t>Noise can fake particle signals</a:t>
            </a:r>
          </a:p>
          <a:p>
            <a:pPr lvl="2"/>
            <a:r>
              <a:rPr lang="en-US" dirty="0" smtClean="0"/>
              <a:t>Only signals exceeding noise can be reliably measured</a:t>
            </a:r>
          </a:p>
          <a:p>
            <a:pPr lvl="1"/>
            <a:r>
              <a:rPr lang="en-US" dirty="0" smtClean="0"/>
              <a:t>Signals larger than 3 </a:t>
            </a:r>
            <a:r>
              <a:rPr lang="en-US" dirty="0" smtClean="0">
                <a:latin typeface="Times New Roman"/>
                <a:cs typeface="Times New Roman"/>
              </a:rPr>
              <a:t>×</a:t>
            </a:r>
            <a:r>
              <a:rPr lang="en-US" dirty="0" smtClean="0">
                <a:cs typeface="Times New Roman"/>
              </a:rPr>
              <a:t> noise are very likely from particles</a:t>
            </a:r>
          </a:p>
          <a:p>
            <a:pPr lvl="2"/>
            <a:r>
              <a:rPr lang="en-US" dirty="0" smtClean="0">
                <a:cs typeface="Times New Roman"/>
              </a:rPr>
              <a:t>Gaussian interpretation of pedestal fluctuations </a:t>
            </a:r>
          </a:p>
          <a:p>
            <a:pPr lvl="1"/>
            <a:r>
              <a:rPr lang="en-US" dirty="0" smtClean="0">
                <a:cs typeface="Times New Roman"/>
              </a:rPr>
              <a:t>Calorimeter signal reconstruction aims to suppress noise</a:t>
            </a:r>
          </a:p>
          <a:p>
            <a:pPr lvl="2"/>
            <a:r>
              <a:rPr lang="en-US" dirty="0" smtClean="0">
                <a:cs typeface="Times New Roman"/>
              </a:rPr>
              <a:t>Average contribution = 0, but adds to fluctuations!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57700" y="4191000"/>
            <a:ext cx="4229100" cy="1524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Small signal, two particle, sum: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Noise only</a:t>
            </a:r>
          </a:p>
          <a:p>
            <a:pPr lvl="1"/>
            <a:r>
              <a:rPr lang="en-US" dirty="0" smtClean="0"/>
              <a:t>Signal on top of noise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Sum of noise and signal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Signal after noise suppression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610100" y="787400"/>
          <a:ext cx="1257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886" name="Equation" r:id="rId5" imgW="1257120" imgH="279360" progId="Equation.DSMT4">
                  <p:embed/>
                </p:oleObj>
              </mc:Choice>
              <mc:Fallback>
                <p:oleObj name="Equation" r:id="rId5" imgW="125712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787400"/>
                        <a:ext cx="12573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0292" name="Object 4"/>
          <p:cNvGraphicFramePr>
            <a:graphicFrameLocks noChangeAspect="1"/>
          </p:cNvGraphicFramePr>
          <p:nvPr/>
        </p:nvGraphicFramePr>
        <p:xfrm>
          <a:off x="5257800" y="3810000"/>
          <a:ext cx="2971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887" name="Equation" r:id="rId7" imgW="2971800" imgH="241200" progId="Equation.DSMT4">
                  <p:embed/>
                </p:oleObj>
              </mc:Choice>
              <mc:Fallback>
                <p:oleObj name="Equation" r:id="rId7" imgW="297180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810000"/>
                        <a:ext cx="2971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7" descr="sum_multi_lo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87952" y="758952"/>
            <a:ext cx="4928616" cy="3338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and Noise in Jet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Fluctuations of the “zero” or “empty” signal reading</a:t>
            </a:r>
          </a:p>
          <a:p>
            <a:pPr lvl="2"/>
            <a:r>
              <a:rPr lang="en-US" dirty="0" smtClean="0"/>
              <a:t>Pedestal fluctuations</a:t>
            </a:r>
          </a:p>
          <a:p>
            <a:pPr lvl="1"/>
            <a:r>
              <a:rPr lang="en-US" dirty="0" smtClean="0"/>
              <a:t>Independent of the signal from particles</a:t>
            </a:r>
          </a:p>
          <a:p>
            <a:pPr lvl="2"/>
            <a:r>
              <a:rPr lang="en-US" dirty="0" smtClean="0"/>
              <a:t>At least to first order</a:t>
            </a:r>
          </a:p>
          <a:p>
            <a:pPr lvl="1"/>
            <a:r>
              <a:rPr lang="en-US" dirty="0" smtClean="0"/>
              <a:t>Mostly incoherent</a:t>
            </a:r>
          </a:p>
          <a:p>
            <a:pPr lvl="2"/>
            <a:r>
              <a:rPr lang="en-US" dirty="0" smtClean="0"/>
              <a:t>No noise correlations between readout channels</a:t>
            </a:r>
          </a:p>
          <a:p>
            <a:pPr lvl="3"/>
            <a:r>
              <a:rPr lang="en-US" dirty="0" smtClean="0"/>
              <a:t>Noise in each channel is independent oscillator</a:t>
            </a:r>
          </a:p>
          <a:p>
            <a:pPr lvl="1"/>
            <a:r>
              <a:rPr lang="en-US" dirty="0" smtClean="0"/>
              <a:t>Gaussian in nature</a:t>
            </a:r>
          </a:p>
          <a:p>
            <a:pPr lvl="2"/>
            <a:r>
              <a:rPr lang="en-US" dirty="0" smtClean="0"/>
              <a:t>Pedestal fluctuations ideally follow normal distribution around 0</a:t>
            </a:r>
          </a:p>
          <a:p>
            <a:pPr lvl="2"/>
            <a:r>
              <a:rPr lang="en-US" dirty="0" smtClean="0"/>
              <a:t>Width of distribution (1 </a:t>
            </a:r>
            <a:r>
              <a:rPr lang="el-GR" dirty="0" smtClean="0">
                <a:latin typeface="Times New Roman"/>
                <a:cs typeface="Times New Roman"/>
              </a:rPr>
              <a:t>σ</a:t>
            </a:r>
            <a:r>
              <a:rPr lang="en-US" dirty="0" smtClean="0">
                <a:cs typeface="Times New Roman"/>
              </a:rPr>
              <a:t>) is noise value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Signal significance</a:t>
            </a:r>
          </a:p>
          <a:p>
            <a:pPr lvl="1"/>
            <a:r>
              <a:rPr lang="en-US" dirty="0" smtClean="0"/>
              <a:t>Noise can fake particle signals</a:t>
            </a:r>
          </a:p>
          <a:p>
            <a:pPr lvl="2"/>
            <a:r>
              <a:rPr lang="en-US" dirty="0" smtClean="0"/>
              <a:t>Only signals exceeding noise can be reliably measured</a:t>
            </a:r>
          </a:p>
          <a:p>
            <a:pPr lvl="1"/>
            <a:r>
              <a:rPr lang="en-US" dirty="0" smtClean="0"/>
              <a:t>Signals larger than 3 </a:t>
            </a:r>
            <a:r>
              <a:rPr lang="en-US" dirty="0" smtClean="0">
                <a:latin typeface="Times New Roman"/>
                <a:cs typeface="Times New Roman"/>
              </a:rPr>
              <a:t>×</a:t>
            </a:r>
            <a:r>
              <a:rPr lang="en-US" dirty="0" smtClean="0">
                <a:cs typeface="Times New Roman"/>
              </a:rPr>
              <a:t> noise are very likely from particles</a:t>
            </a:r>
          </a:p>
          <a:p>
            <a:pPr lvl="2"/>
            <a:r>
              <a:rPr lang="en-US" dirty="0" smtClean="0">
                <a:cs typeface="Times New Roman"/>
              </a:rPr>
              <a:t>Gaussian interpretation of pedestal fluctuations </a:t>
            </a:r>
          </a:p>
          <a:p>
            <a:pPr lvl="1"/>
            <a:r>
              <a:rPr lang="en-US" dirty="0" smtClean="0">
                <a:cs typeface="Times New Roman"/>
              </a:rPr>
              <a:t>Calorimeter signal reconstruction aims to suppress noise</a:t>
            </a:r>
          </a:p>
          <a:p>
            <a:pPr lvl="2"/>
            <a:r>
              <a:rPr lang="en-US" dirty="0" smtClean="0">
                <a:cs typeface="Times New Roman"/>
              </a:rPr>
              <a:t>Average contribution = 0, but adds to fluctuations!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57700" y="4191000"/>
            <a:ext cx="4229100" cy="1524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Small signal, two particles: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Noise only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Signal on top of noise</a:t>
            </a:r>
          </a:p>
          <a:p>
            <a:pPr lvl="1"/>
            <a:r>
              <a:rPr lang="en-US" dirty="0" smtClean="0"/>
              <a:t>Sum of noise and signal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Signal after noise suppression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610100" y="787400"/>
          <a:ext cx="1257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910" name="Equation" r:id="rId5" imgW="1257120" imgH="279360" progId="Equation.DSMT4">
                  <p:embed/>
                </p:oleObj>
              </mc:Choice>
              <mc:Fallback>
                <p:oleObj name="Equation" r:id="rId5" imgW="125712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787400"/>
                        <a:ext cx="12573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0292" name="Object 4"/>
          <p:cNvGraphicFramePr>
            <a:graphicFrameLocks noChangeAspect="1"/>
          </p:cNvGraphicFramePr>
          <p:nvPr/>
        </p:nvGraphicFramePr>
        <p:xfrm>
          <a:off x="5257800" y="3810000"/>
          <a:ext cx="2971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911" name="Equation" r:id="rId7" imgW="2971800" imgH="241200" progId="Equation.DSMT4">
                  <p:embed/>
                </p:oleObj>
              </mc:Choice>
              <mc:Fallback>
                <p:oleObj name="Equation" r:id="rId7" imgW="297180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810000"/>
                        <a:ext cx="2971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10" descr="visible_alone_nonoise_multi_lo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87952" y="758952"/>
            <a:ext cx="4928616" cy="3338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and Noise in Jet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Fluctuations of the “zero” or “empty” signal reading</a:t>
            </a:r>
          </a:p>
          <a:p>
            <a:pPr lvl="2"/>
            <a:r>
              <a:rPr lang="en-US" dirty="0" smtClean="0"/>
              <a:t>Pedestal fluctuations</a:t>
            </a:r>
          </a:p>
          <a:p>
            <a:pPr lvl="1"/>
            <a:r>
              <a:rPr lang="en-US" dirty="0" smtClean="0"/>
              <a:t>Independent of the signal from particles</a:t>
            </a:r>
          </a:p>
          <a:p>
            <a:pPr lvl="2"/>
            <a:r>
              <a:rPr lang="en-US" dirty="0" smtClean="0"/>
              <a:t>At least to first order</a:t>
            </a:r>
          </a:p>
          <a:p>
            <a:pPr lvl="1"/>
            <a:r>
              <a:rPr lang="en-US" dirty="0" smtClean="0"/>
              <a:t>Mostly incoherent</a:t>
            </a:r>
          </a:p>
          <a:p>
            <a:pPr lvl="2"/>
            <a:r>
              <a:rPr lang="en-US" dirty="0" smtClean="0"/>
              <a:t>No noise correlations between readout channels</a:t>
            </a:r>
          </a:p>
          <a:p>
            <a:pPr lvl="3"/>
            <a:r>
              <a:rPr lang="en-US" dirty="0" smtClean="0"/>
              <a:t>Noise in each channel is independent oscillator</a:t>
            </a:r>
          </a:p>
          <a:p>
            <a:pPr lvl="1"/>
            <a:r>
              <a:rPr lang="en-US" dirty="0" smtClean="0"/>
              <a:t>Gaussian in nature</a:t>
            </a:r>
          </a:p>
          <a:p>
            <a:pPr lvl="2"/>
            <a:r>
              <a:rPr lang="en-US" dirty="0" smtClean="0"/>
              <a:t>Pedestal fluctuations ideally follow normal distribution around 0</a:t>
            </a:r>
          </a:p>
          <a:p>
            <a:pPr lvl="2"/>
            <a:r>
              <a:rPr lang="en-US" dirty="0" smtClean="0"/>
              <a:t>Width of distribution (1 </a:t>
            </a:r>
            <a:r>
              <a:rPr lang="el-GR" dirty="0" smtClean="0">
                <a:latin typeface="Times New Roman"/>
                <a:cs typeface="Times New Roman"/>
              </a:rPr>
              <a:t>σ</a:t>
            </a:r>
            <a:r>
              <a:rPr lang="en-US" dirty="0" smtClean="0">
                <a:cs typeface="Times New Roman"/>
              </a:rPr>
              <a:t>) is noise value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Signal significance</a:t>
            </a:r>
          </a:p>
          <a:p>
            <a:pPr lvl="1"/>
            <a:r>
              <a:rPr lang="en-US" dirty="0" smtClean="0"/>
              <a:t>Noise can fake particle signals</a:t>
            </a:r>
          </a:p>
          <a:p>
            <a:pPr lvl="2"/>
            <a:r>
              <a:rPr lang="en-US" dirty="0" smtClean="0"/>
              <a:t>Only signals exceeding noise can be reliably measured</a:t>
            </a:r>
          </a:p>
          <a:p>
            <a:pPr lvl="1"/>
            <a:r>
              <a:rPr lang="en-US" dirty="0" smtClean="0"/>
              <a:t>Signals larger than 3 </a:t>
            </a:r>
            <a:r>
              <a:rPr lang="en-US" dirty="0" smtClean="0">
                <a:latin typeface="Times New Roman"/>
                <a:cs typeface="Times New Roman"/>
              </a:rPr>
              <a:t>×</a:t>
            </a:r>
            <a:r>
              <a:rPr lang="en-US" dirty="0" smtClean="0">
                <a:cs typeface="Times New Roman"/>
              </a:rPr>
              <a:t> noise are very likely from particles</a:t>
            </a:r>
          </a:p>
          <a:p>
            <a:pPr lvl="2"/>
            <a:r>
              <a:rPr lang="en-US" dirty="0" smtClean="0">
                <a:cs typeface="Times New Roman"/>
              </a:rPr>
              <a:t>Gaussian interpretation of pedestal fluctuations </a:t>
            </a:r>
          </a:p>
          <a:p>
            <a:pPr lvl="1"/>
            <a:r>
              <a:rPr lang="en-US" dirty="0" smtClean="0">
                <a:cs typeface="Times New Roman"/>
              </a:rPr>
              <a:t>Calorimeter signal reconstruction aims to suppress noise</a:t>
            </a:r>
          </a:p>
          <a:p>
            <a:pPr lvl="2"/>
            <a:r>
              <a:rPr lang="en-US" dirty="0" smtClean="0">
                <a:cs typeface="Times New Roman"/>
              </a:rPr>
              <a:t>Average contribution = 0, but adds to fluctuations!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57700" y="4191000"/>
            <a:ext cx="4229100" cy="1524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Small signal, two particles: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Noise only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Signal on top of noise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Sum of noise and signal</a:t>
            </a:r>
          </a:p>
          <a:p>
            <a:pPr lvl="1"/>
            <a:r>
              <a:rPr lang="en-US" dirty="0" smtClean="0"/>
              <a:t>Signal after noise suppression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610100" y="787400"/>
          <a:ext cx="1257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934" name="Equation" r:id="rId5" imgW="1257120" imgH="279360" progId="Equation.DSMT4">
                  <p:embed/>
                </p:oleObj>
              </mc:Choice>
              <mc:Fallback>
                <p:oleObj name="Equation" r:id="rId5" imgW="125712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787400"/>
                        <a:ext cx="12573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0292" name="Object 4"/>
          <p:cNvGraphicFramePr>
            <a:graphicFrameLocks noChangeAspect="1"/>
          </p:cNvGraphicFramePr>
          <p:nvPr/>
        </p:nvGraphicFramePr>
        <p:xfrm>
          <a:off x="5257800" y="3810000"/>
          <a:ext cx="2971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935" name="Equation" r:id="rId7" imgW="2971800" imgH="241200" progId="Equation.DSMT4">
                  <p:embed/>
                </p:oleObj>
              </mc:Choice>
              <mc:Fallback>
                <p:oleObj name="Equation" r:id="rId7" imgW="297180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810000"/>
                        <a:ext cx="2971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10" descr="visible_alone_nonoise_multi_low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87952" y="758952"/>
            <a:ext cx="4928616" cy="3338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and Noise in Jet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Fluctuations of the “zero” or “empty” signal reading</a:t>
            </a:r>
          </a:p>
          <a:p>
            <a:pPr lvl="2"/>
            <a:r>
              <a:rPr lang="en-US" dirty="0" smtClean="0"/>
              <a:t>Pedestal fluctuations</a:t>
            </a:r>
          </a:p>
          <a:p>
            <a:pPr lvl="1"/>
            <a:r>
              <a:rPr lang="en-US" dirty="0" smtClean="0"/>
              <a:t>Independent of the signal from particles</a:t>
            </a:r>
          </a:p>
          <a:p>
            <a:pPr lvl="2"/>
            <a:r>
              <a:rPr lang="en-US" dirty="0" smtClean="0"/>
              <a:t>At least to first order</a:t>
            </a:r>
          </a:p>
          <a:p>
            <a:pPr lvl="1"/>
            <a:r>
              <a:rPr lang="en-US" dirty="0" smtClean="0"/>
              <a:t>Mostly incoherent</a:t>
            </a:r>
          </a:p>
          <a:p>
            <a:pPr lvl="2"/>
            <a:r>
              <a:rPr lang="en-US" dirty="0" smtClean="0"/>
              <a:t>No noise correlations between readout channels</a:t>
            </a:r>
          </a:p>
          <a:p>
            <a:pPr lvl="3"/>
            <a:r>
              <a:rPr lang="en-US" dirty="0" smtClean="0"/>
              <a:t>Noise in each channel is independent oscillator</a:t>
            </a:r>
          </a:p>
          <a:p>
            <a:pPr lvl="1"/>
            <a:r>
              <a:rPr lang="en-US" dirty="0" smtClean="0"/>
              <a:t>Gaussian in nature</a:t>
            </a:r>
          </a:p>
          <a:p>
            <a:pPr lvl="2"/>
            <a:r>
              <a:rPr lang="en-US" dirty="0" smtClean="0"/>
              <a:t>Pedestal fluctuations ideally follow normal distribution around 0</a:t>
            </a:r>
          </a:p>
          <a:p>
            <a:pPr lvl="2"/>
            <a:r>
              <a:rPr lang="en-US" dirty="0" smtClean="0"/>
              <a:t>Width of distribution (1 </a:t>
            </a:r>
            <a:r>
              <a:rPr lang="el-GR" dirty="0" smtClean="0">
                <a:latin typeface="Times New Roman"/>
                <a:cs typeface="Times New Roman"/>
              </a:rPr>
              <a:t>σ</a:t>
            </a:r>
            <a:r>
              <a:rPr lang="en-US" dirty="0" smtClean="0">
                <a:cs typeface="Times New Roman"/>
              </a:rPr>
              <a:t>) is noise value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Signal significance</a:t>
            </a:r>
          </a:p>
          <a:p>
            <a:pPr lvl="1"/>
            <a:r>
              <a:rPr lang="en-US" dirty="0" smtClean="0"/>
              <a:t>Noise can fake particle signals</a:t>
            </a:r>
          </a:p>
          <a:p>
            <a:pPr lvl="2"/>
            <a:r>
              <a:rPr lang="en-US" dirty="0" smtClean="0"/>
              <a:t>Only signals exceeding noise can be reliably measured</a:t>
            </a:r>
          </a:p>
          <a:p>
            <a:pPr lvl="1"/>
            <a:r>
              <a:rPr lang="en-US" dirty="0" smtClean="0"/>
              <a:t>Signals larger than 3 </a:t>
            </a:r>
            <a:r>
              <a:rPr lang="en-US" dirty="0" smtClean="0">
                <a:latin typeface="Times New Roman"/>
                <a:cs typeface="Times New Roman"/>
              </a:rPr>
              <a:t>×</a:t>
            </a:r>
            <a:r>
              <a:rPr lang="en-US" dirty="0" smtClean="0">
                <a:cs typeface="Times New Roman"/>
              </a:rPr>
              <a:t> noise are very likely from particles</a:t>
            </a:r>
          </a:p>
          <a:p>
            <a:pPr lvl="2"/>
            <a:r>
              <a:rPr lang="en-US" dirty="0" smtClean="0">
                <a:cs typeface="Times New Roman"/>
              </a:rPr>
              <a:t>Gaussian interpretation of pedestal fluctuations </a:t>
            </a:r>
          </a:p>
          <a:p>
            <a:pPr lvl="1"/>
            <a:r>
              <a:rPr lang="en-US" dirty="0" smtClean="0">
                <a:cs typeface="Times New Roman"/>
              </a:rPr>
              <a:t>Calorimeter signal reconstruction aims to suppress noise</a:t>
            </a:r>
          </a:p>
          <a:p>
            <a:pPr lvl="2"/>
            <a:r>
              <a:rPr lang="en-US" dirty="0" smtClean="0">
                <a:cs typeface="Times New Roman"/>
              </a:rPr>
              <a:t>Average contribution = 0, but adds to fluctuations!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57700" y="4191000"/>
            <a:ext cx="4229100" cy="1524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Small signal, two particles: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Noise only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Signal on top of noise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Sum of noise and signal</a:t>
            </a:r>
          </a:p>
          <a:p>
            <a:pPr lvl="1"/>
            <a:r>
              <a:rPr lang="en-US" dirty="0" smtClean="0"/>
              <a:t>Signal after noise suppression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610100" y="787400"/>
          <a:ext cx="1257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958" name="Equation" r:id="rId5" imgW="1257120" imgH="279360" progId="Equation.DSMT4">
                  <p:embed/>
                </p:oleObj>
              </mc:Choice>
              <mc:Fallback>
                <p:oleObj name="Equation" r:id="rId5" imgW="125712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787400"/>
                        <a:ext cx="12573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0292" name="Object 4"/>
          <p:cNvGraphicFramePr>
            <a:graphicFrameLocks noChangeAspect="1"/>
          </p:cNvGraphicFramePr>
          <p:nvPr/>
        </p:nvGraphicFramePr>
        <p:xfrm>
          <a:off x="5257800" y="3810000"/>
          <a:ext cx="2971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959" name="Equation" r:id="rId7" imgW="2971800" imgH="241200" progId="Equation.DSMT4">
                  <p:embed/>
                </p:oleObj>
              </mc:Choice>
              <mc:Fallback>
                <p:oleObj name="Equation" r:id="rId7" imgW="297180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810000"/>
                        <a:ext cx="2971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5"/>
          <p:cNvGrpSpPr/>
          <p:nvPr/>
        </p:nvGrpSpPr>
        <p:grpSpPr>
          <a:xfrm>
            <a:off x="5791200" y="1066800"/>
            <a:ext cx="1981200" cy="2108775"/>
            <a:chOff x="5791200" y="1066800"/>
            <a:chExt cx="1981200" cy="2108775"/>
          </a:xfrm>
        </p:grpSpPr>
        <p:sp>
          <p:nvSpPr>
            <p:cNvPr id="12" name="Oval 11"/>
            <p:cNvSpPr/>
            <p:nvPr/>
          </p:nvSpPr>
          <p:spPr bwMode="auto">
            <a:xfrm>
              <a:off x="6362700" y="1066800"/>
              <a:ext cx="838200" cy="1447800"/>
            </a:xfrm>
            <a:prstGeom prst="ellipse">
              <a:avLst/>
            </a:prstGeom>
            <a:solidFill>
              <a:srgbClr val="FFCCFF">
                <a:alpha val="50196"/>
              </a:srgbClr>
            </a:solidFill>
            <a:ln w="28575" cap="flat" cmpd="sng" algn="ctr">
              <a:solidFill>
                <a:srgbClr val="7030A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91200" y="2590800"/>
              <a:ext cx="198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1600" b="1" dirty="0" smtClean="0">
                  <a:solidFill>
                    <a:srgbClr val="7030A0"/>
                  </a:solidFill>
                  <a:latin typeface="Calibri" pitchFamily="34" charset="0"/>
                </a:rPr>
                <a:t>calorimeter response &lt; true signal!</a:t>
              </a:r>
              <a:endParaRPr lang="en-US" sz="1600" b="1" dirty="0">
                <a:solidFill>
                  <a:srgbClr val="7030A0"/>
                </a:solidFill>
                <a:latin typeface="Calibri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6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6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4" descr="phoenix,arizona - Google Maps 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762000"/>
            <a:ext cx="8458200" cy="6096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(1) </a:t>
            </a:r>
            <a:r>
              <a:rPr lang="en-US" dirty="0" err="1" smtClean="0"/>
              <a:t>Topocluster</a:t>
            </a:r>
            <a:r>
              <a:rPr lang="en-US" dirty="0" smtClean="0"/>
              <a:t> formation and noise suppression</a:t>
            </a:r>
          </a:p>
          <a:p>
            <a:pPr lvl="1"/>
            <a:r>
              <a:rPr lang="en-US" dirty="0" smtClean="0"/>
              <a:t>Clustering rules</a:t>
            </a:r>
          </a:p>
          <a:p>
            <a:pPr lvl="1"/>
            <a:r>
              <a:rPr lang="en-US" dirty="0" smtClean="0"/>
              <a:t>Cell level noise suppression</a:t>
            </a:r>
          </a:p>
          <a:p>
            <a:r>
              <a:rPr lang="en-US" dirty="0" smtClean="0"/>
              <a:t>(2) Local </a:t>
            </a:r>
            <a:r>
              <a:rPr lang="en-US" dirty="0" err="1" smtClean="0"/>
              <a:t>hadronic</a:t>
            </a:r>
            <a:r>
              <a:rPr lang="en-US" dirty="0" smtClean="0"/>
              <a:t> calibration</a:t>
            </a:r>
          </a:p>
          <a:p>
            <a:pPr lvl="1"/>
            <a:r>
              <a:rPr lang="en-US" dirty="0" err="1" smtClean="0"/>
              <a:t>Topocluster</a:t>
            </a:r>
            <a:r>
              <a:rPr lang="en-US" dirty="0" smtClean="0"/>
              <a:t> classification </a:t>
            </a:r>
          </a:p>
          <a:p>
            <a:pPr lvl="1"/>
            <a:r>
              <a:rPr lang="en-US" dirty="0" smtClean="0"/>
              <a:t>Response calibration </a:t>
            </a:r>
          </a:p>
          <a:p>
            <a:pPr lvl="1"/>
            <a:r>
              <a:rPr lang="en-US" dirty="0" smtClean="0"/>
              <a:t>Signal efficiency corrections</a:t>
            </a:r>
          </a:p>
          <a:p>
            <a:r>
              <a:rPr lang="en-US" dirty="0" smtClean="0"/>
              <a:t>(3) </a:t>
            </a:r>
            <a:r>
              <a:rPr lang="en-US" dirty="0" err="1" smtClean="0"/>
              <a:t>Topocluster</a:t>
            </a:r>
            <a:r>
              <a:rPr lang="en-US" dirty="0" smtClean="0"/>
              <a:t> performance in data and MC</a:t>
            </a:r>
          </a:p>
          <a:p>
            <a:pPr lvl="1"/>
            <a:r>
              <a:rPr lang="en-US" dirty="0" smtClean="0"/>
              <a:t>No/low pile-up performance (2010 data)</a:t>
            </a:r>
          </a:p>
          <a:p>
            <a:pPr lvl="1"/>
            <a:r>
              <a:rPr lang="en-US" dirty="0" smtClean="0"/>
              <a:t>Effect of high pile-up environments (2011/2012 data)</a:t>
            </a:r>
          </a:p>
          <a:p>
            <a:pPr>
              <a:buNone/>
            </a:pPr>
            <a:r>
              <a:rPr lang="en-US" dirty="0" smtClean="0"/>
              <a:t>	(4) Preparations for higher intensities and energies – LHC 2015 and beyond </a:t>
            </a:r>
          </a:p>
          <a:p>
            <a:pPr lvl="1"/>
            <a:r>
              <a:rPr lang="en-US" dirty="0" smtClean="0"/>
              <a:t>Conceptual issues and first performance expectations</a:t>
            </a:r>
          </a:p>
          <a:p>
            <a:pPr lvl="1"/>
            <a:r>
              <a:rPr lang="en-US" dirty="0" smtClean="0"/>
              <a:t>Extensions of calibration models and local pile-up suppression</a:t>
            </a:r>
          </a:p>
          <a:p>
            <a:r>
              <a:rPr lang="en-US" dirty="0" smtClean="0"/>
              <a:t>(</a:t>
            </a:r>
            <a:r>
              <a:rPr lang="en-US" dirty="0" smtClean="0"/>
              <a:t>5) Projects for HFSF 2013 and follow-up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ile-up configurations and data sets </a:t>
            </a:r>
          </a:p>
          <a:p>
            <a:pPr lvl="1"/>
            <a:r>
              <a:rPr lang="en-US" dirty="0" smtClean="0"/>
              <a:t>Understanding important </a:t>
            </a:r>
            <a:r>
              <a:rPr lang="en-US" dirty="0" err="1" smtClean="0"/>
              <a:t>topocluster</a:t>
            </a:r>
            <a:r>
              <a:rPr lang="en-US" dirty="0" smtClean="0"/>
              <a:t> features in new environment</a:t>
            </a:r>
            <a:r>
              <a:rPr lang="en-US" dirty="0"/>
              <a:t> </a:t>
            </a:r>
            <a:r>
              <a:rPr lang="en-US" dirty="0" smtClean="0"/>
              <a:t>– list of variables to look at, sensitivities to explore…</a:t>
            </a:r>
          </a:p>
          <a:p>
            <a:pPr lvl="1"/>
            <a:r>
              <a:rPr lang="en-US" dirty="0" smtClean="0"/>
              <a:t>Studies involving cells – infrastructure and first suggestions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6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67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69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70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71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72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73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74" name="Picture 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75" name="Picture 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76" name="Picture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2" descr="Old Ma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14400"/>
            <a:ext cx="8001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09600" y="1219200"/>
            <a:ext cx="8534400" cy="1938992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60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TopoCluster</a:t>
            </a: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Formation and Noise Suppression</a:t>
            </a:r>
            <a:endParaRPr lang="en-US" sz="60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629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77" name="Picture 2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78" name="Picture 2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79" name="Picture 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80" name="Picture 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81" name="Picture 2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82" name="Picture 2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83" name="Picture 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Example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0"/>
            <a:ext cx="5791200" cy="639763"/>
          </a:xfrm>
        </p:spPr>
        <p:txBody>
          <a:bodyPr/>
          <a:lstStyle/>
          <a:p>
            <a:r>
              <a:rPr lang="en-US" dirty="0" smtClean="0"/>
              <a:t>Effect Of Strict Nearest </a:t>
            </a:r>
            <a:r>
              <a:rPr lang="en-US" dirty="0" err="1" smtClean="0"/>
              <a:t>Neighbour</a:t>
            </a:r>
            <a:r>
              <a:rPr lang="en-US" dirty="0" smtClean="0"/>
              <a:t> Approach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topologically connected regions in calorimeter can lead to large cell clusters</a:t>
            </a:r>
          </a:p>
          <a:p>
            <a:pPr lvl="1"/>
            <a:r>
              <a:rPr lang="en-US" dirty="0" smtClean="0"/>
              <a:t>Lost particle flow structure can introduce problems for jets</a:t>
            </a:r>
          </a:p>
          <a:p>
            <a:pPr lvl="2"/>
            <a:r>
              <a:rPr lang="en-US" dirty="0" smtClean="0"/>
              <a:t>Infrared safety, in particular</a:t>
            </a:r>
          </a:p>
          <a:p>
            <a:pPr lvl="1"/>
            <a:r>
              <a:rPr lang="en-US" dirty="0" smtClean="0"/>
              <a:t>Need to refine the clustering algorithm</a:t>
            </a:r>
          </a:p>
          <a:p>
            <a:pPr lvl="2"/>
            <a:r>
              <a:rPr lang="en-US" dirty="0" smtClean="0"/>
              <a:t>Try to match single particle shower shapes better</a:t>
            </a:r>
          </a:p>
          <a:p>
            <a:r>
              <a:rPr lang="en-US" dirty="0" smtClean="0"/>
              <a:t>Splitting the clusters</a:t>
            </a:r>
          </a:p>
          <a:p>
            <a:pPr lvl="1"/>
            <a:r>
              <a:rPr lang="en-US" dirty="0" smtClean="0"/>
              <a:t>Examine spatial cluster signal structure – find local signal maxima</a:t>
            </a:r>
          </a:p>
          <a:p>
            <a:pPr lvl="2"/>
            <a:r>
              <a:rPr lang="en-US" dirty="0" smtClean="0"/>
              <a:t>“hill and valley” structural analysis in three dimensions</a:t>
            </a:r>
          </a:p>
          <a:p>
            <a:pPr lvl="1"/>
            <a:r>
              <a:rPr lang="en-US" dirty="0" smtClean="0"/>
              <a:t>Split cluster between two maxima</a:t>
            </a:r>
          </a:p>
          <a:p>
            <a:pPr lvl="2"/>
            <a:r>
              <a:rPr lang="en-US" dirty="0" smtClean="0"/>
              <a:t>In three dimensions, of course!</a:t>
            </a:r>
          </a:p>
          <a:p>
            <a:pPr lvl="1"/>
            <a:r>
              <a:rPr lang="en-US" dirty="0" smtClean="0"/>
              <a:t>Share energy of cells in signal valleys</a:t>
            </a:r>
          </a:p>
          <a:p>
            <a:pPr lvl="2"/>
            <a:r>
              <a:rPr lang="en-US" dirty="0" smtClean="0"/>
              <a:t>Needs sharing rules – introduces “geometrically” weighted cell energy contribution to cluster signal</a:t>
            </a:r>
          </a:p>
          <a:p>
            <a:pPr lvl="1"/>
            <a:r>
              <a:rPr lang="en-US" dirty="0" smtClean="0"/>
              <a:t>Introduces new tunable parameter</a:t>
            </a:r>
          </a:p>
          <a:p>
            <a:pPr lvl="2"/>
            <a:r>
              <a:rPr lang="en-US" dirty="0" smtClean="0"/>
              <a:t>Local signal maximum threshold is defined in units of energy, not significance!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Splitting</a:t>
            </a:r>
            <a:endParaRPr lang="en-US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0552" y="1069848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Splitting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Motivations &amp; Rules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dynamic calorimeter cell signal clustering</a:t>
            </a:r>
          </a:p>
          <a:p>
            <a:pPr lvl="1"/>
            <a:r>
              <a:rPr lang="en-US" dirty="0" smtClean="0"/>
              <a:t>Noise suppression</a:t>
            </a:r>
          </a:p>
          <a:p>
            <a:pPr lvl="2"/>
            <a:r>
              <a:rPr lang="en-US" dirty="0" smtClean="0"/>
              <a:t>Extract the (small) fraction of cells actually contributing to the collision signals – no static projection like calorimeter cell towers</a:t>
            </a:r>
          </a:p>
          <a:p>
            <a:pPr lvl="1"/>
            <a:r>
              <a:rPr lang="en-US" dirty="0" smtClean="0"/>
              <a:t>Allow local and least biased basic signal calibration</a:t>
            </a:r>
          </a:p>
          <a:p>
            <a:pPr lvl="2"/>
            <a:r>
              <a:rPr lang="en-US" dirty="0" smtClean="0"/>
              <a:t>Attempt to reconstruct a three-dimensional image of a particle shower (or overlapping showers) in the calorimeter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hape of reconstructed energy blob provides hint for electromagnetic or </a:t>
            </a:r>
            <a:r>
              <a:rPr lang="en-US" dirty="0" err="1" smtClean="0"/>
              <a:t>hadronic</a:t>
            </a:r>
            <a:r>
              <a:rPr lang="en-US" dirty="0" smtClean="0"/>
              <a:t> energy deposit in non-compensating calorimeter – apply corresponding calibrations cluster-by-cluster</a:t>
            </a:r>
          </a:p>
          <a:p>
            <a:pPr lvl="1"/>
            <a:r>
              <a:rPr lang="en-US" dirty="0" smtClean="0"/>
              <a:t>Reconstruct transverse momentum flow pattern</a:t>
            </a:r>
          </a:p>
          <a:p>
            <a:pPr lvl="2"/>
            <a:r>
              <a:rPr lang="en-US" dirty="0" smtClean="0"/>
              <a:t>Application in jet substructure reconstruction, event shapes, missing transverse momentum without enforcing a specific geometrical view like e.g. calorimeter cell towers</a:t>
            </a:r>
          </a:p>
          <a:p>
            <a:pPr lvl="1"/>
            <a:r>
              <a:rPr lang="en-US" dirty="0" smtClean="0"/>
              <a:t>Useful for particle ID</a:t>
            </a:r>
          </a:p>
          <a:p>
            <a:pPr lvl="2"/>
            <a:r>
              <a:rPr lang="en-US" dirty="0" smtClean="0"/>
              <a:t>E.g., tau reconstruction in ATLAS – neutral pion signal could be separated from charged pion signal with some efficiency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418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66800"/>
            <a:ext cx="575824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Splitting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&amp; Cell Energy Sharing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762000"/>
            <a:ext cx="4572000" cy="3124200"/>
          </a:xfrm>
        </p:spPr>
        <p:txBody>
          <a:bodyPr/>
          <a:lstStyle/>
          <a:p>
            <a:r>
              <a:rPr lang="en-US" dirty="0" smtClean="0"/>
              <a:t>Splitting technique</a:t>
            </a:r>
          </a:p>
          <a:p>
            <a:pPr lvl="1"/>
            <a:r>
              <a:rPr lang="en-US" dirty="0" smtClean="0"/>
              <a:t>Guided by finest calorimeter granularity</a:t>
            </a:r>
          </a:p>
          <a:p>
            <a:pPr lvl="2"/>
            <a:r>
              <a:rPr lang="en-US" dirty="0" smtClean="0"/>
              <a:t>Typically in electromagnetic calorimeter</a:t>
            </a:r>
          </a:p>
          <a:p>
            <a:pPr lvl="1"/>
            <a:r>
              <a:rPr lang="en-US" dirty="0" smtClean="0"/>
              <a:t>Allows to split larger cell signals without signal valley</a:t>
            </a:r>
          </a:p>
          <a:p>
            <a:pPr lvl="2"/>
            <a:r>
              <a:rPr lang="en-US" dirty="0" smtClean="0"/>
              <a:t>Typically in </a:t>
            </a:r>
            <a:r>
              <a:rPr lang="en-US" dirty="0" err="1" smtClean="0"/>
              <a:t>hadronic</a:t>
            </a:r>
            <a:r>
              <a:rPr lang="en-US" dirty="0" smtClean="0"/>
              <a:t> calorimeters</a:t>
            </a:r>
          </a:p>
          <a:p>
            <a:pPr lvl="2"/>
            <a:endParaRPr lang="en-US" dirty="0" smtClean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914400"/>
            <a:ext cx="4114800" cy="2929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&amp; Cell Energy Sharing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762000"/>
            <a:ext cx="4572000" cy="3124200"/>
          </a:xfrm>
        </p:spPr>
        <p:txBody>
          <a:bodyPr/>
          <a:lstStyle/>
          <a:p>
            <a:r>
              <a:rPr lang="en-US" dirty="0" smtClean="0"/>
              <a:t>Splitting technique</a:t>
            </a:r>
          </a:p>
          <a:p>
            <a:pPr lvl="1"/>
            <a:r>
              <a:rPr lang="en-US" dirty="0" smtClean="0"/>
              <a:t>Guided by finest calorimeter granularity</a:t>
            </a:r>
          </a:p>
          <a:p>
            <a:pPr lvl="2"/>
            <a:r>
              <a:rPr lang="en-US" dirty="0" smtClean="0"/>
              <a:t>Typically in electromagnetic calorimeter</a:t>
            </a:r>
          </a:p>
          <a:p>
            <a:pPr lvl="1"/>
            <a:r>
              <a:rPr lang="en-US" dirty="0" smtClean="0"/>
              <a:t>Allows to split larger cell signals without signal valley</a:t>
            </a:r>
          </a:p>
          <a:p>
            <a:pPr lvl="2"/>
            <a:r>
              <a:rPr lang="en-US" dirty="0" smtClean="0"/>
              <a:t>Typically in </a:t>
            </a:r>
            <a:r>
              <a:rPr lang="en-US" dirty="0" err="1" smtClean="0"/>
              <a:t>hadronic</a:t>
            </a:r>
            <a:r>
              <a:rPr lang="en-US" dirty="0" smtClean="0"/>
              <a:t> calorimeters</a:t>
            </a:r>
          </a:p>
          <a:p>
            <a:pPr lvl="2"/>
            <a:endParaRPr lang="en-US" dirty="0" smtClean="0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914400"/>
            <a:ext cx="4114800" cy="2929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661472"/>
              </p:ext>
            </p:extLst>
          </p:nvPr>
        </p:nvGraphicFramePr>
        <p:xfrm>
          <a:off x="990600" y="4038600"/>
          <a:ext cx="60325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8856" name="Equation" r:id="rId4" imgW="6032160" imgH="2590560" progId="Equation.DSMT4">
                  <p:embed/>
                </p:oleObj>
              </mc:Choice>
              <mc:Fallback>
                <p:oleObj name="Equation" r:id="rId4" imgW="6032160" imgH="2590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038600"/>
                        <a:ext cx="6032500" cy="259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Particle Clusters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2000"/>
            <a:ext cx="8455294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57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Shapes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4343400" cy="5943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Clusters have shapes</a:t>
            </a:r>
          </a:p>
          <a:p>
            <a:pPr lvl="1"/>
            <a:r>
              <a:rPr lang="en-US" dirty="0" smtClean="0"/>
              <a:t>Geometrical moments and sizes</a:t>
            </a:r>
          </a:p>
          <a:p>
            <a:pPr lvl="2"/>
            <a:r>
              <a:rPr lang="en-US" dirty="0" smtClean="0"/>
              <a:t>Lateral and longitudinal</a:t>
            </a:r>
          </a:p>
          <a:p>
            <a:pPr lvl="1"/>
            <a:r>
              <a:rPr lang="en-US" dirty="0" smtClean="0"/>
              <a:t>Tilt of principal axis</a:t>
            </a:r>
          </a:p>
          <a:p>
            <a:pPr lvl="2"/>
            <a:r>
              <a:rPr lang="en-US" dirty="0" smtClean="0"/>
              <a:t>With respect to direction extrapolation from primary vertex (magnetic field!)</a:t>
            </a:r>
          </a:p>
          <a:p>
            <a:pPr lvl="1"/>
            <a:r>
              <a:rPr lang="en-US" dirty="0" smtClean="0"/>
              <a:t>Density and compactness measures</a:t>
            </a:r>
          </a:p>
          <a:p>
            <a:pPr lvl="2"/>
            <a:r>
              <a:rPr lang="en-US" dirty="0" smtClean="0"/>
              <a:t>Cluster energy distribution in cells </a:t>
            </a:r>
          </a:p>
          <a:p>
            <a:pPr lvl="1"/>
            <a:r>
              <a:rPr lang="en-US" dirty="0" smtClean="0"/>
              <a:t>Energy sharing between calorimeter segments and modules</a:t>
            </a:r>
          </a:p>
          <a:p>
            <a:pPr lvl="2"/>
            <a:r>
              <a:rPr lang="en-US" dirty="0" smtClean="0"/>
              <a:t>Shower structures</a:t>
            </a:r>
          </a:p>
          <a:p>
            <a:r>
              <a:rPr lang="en-US" dirty="0" smtClean="0"/>
              <a:t>Useful for cluster calibration</a:t>
            </a:r>
          </a:p>
          <a:p>
            <a:pPr lvl="1"/>
            <a:r>
              <a:rPr lang="en-US" dirty="0" smtClean="0"/>
              <a:t>Exploit shape sensitivity to shower character</a:t>
            </a:r>
          </a:p>
          <a:p>
            <a:pPr lvl="2"/>
            <a:r>
              <a:rPr lang="en-US" dirty="0" err="1" smtClean="0"/>
              <a:t>Hadronic</a:t>
            </a:r>
            <a:r>
              <a:rPr lang="en-US" dirty="0" smtClean="0"/>
              <a:t> versus electromagnetic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199" y="762000"/>
            <a:ext cx="351450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9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7480" y="3352800"/>
            <a:ext cx="352552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762000"/>
            <a:ext cx="4343400" cy="29424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991" y="3458318"/>
            <a:ext cx="4343400" cy="29424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Signal Significance In Clusters (1)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43222"/>
            <a:ext cx="4343400" cy="2942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458319"/>
            <a:ext cx="4343400" cy="29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86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Signal Significance In Clusters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114800"/>
            <a:ext cx="8610600" cy="2590800"/>
          </a:xfrm>
        </p:spPr>
        <p:txBody>
          <a:bodyPr/>
          <a:lstStyle/>
          <a:p>
            <a:r>
              <a:rPr lang="en-US" dirty="0" smtClean="0"/>
              <a:t>For this week:</a:t>
            </a:r>
          </a:p>
          <a:p>
            <a:pPr lvl="1"/>
            <a:r>
              <a:rPr lang="en-US" dirty="0" smtClean="0"/>
              <a:t>Fraction of cells surviving clustering</a:t>
            </a:r>
          </a:p>
          <a:p>
            <a:pPr lvl="2"/>
            <a:r>
              <a:rPr lang="en-US" dirty="0" smtClean="0"/>
              <a:t>5-20% for example data set, dependent on calorimeter region</a:t>
            </a:r>
          </a:p>
          <a:p>
            <a:pPr lvl="1"/>
            <a:r>
              <a:rPr lang="en-US" dirty="0" smtClean="0"/>
              <a:t>Partial Gauss fits </a:t>
            </a:r>
          </a:p>
          <a:p>
            <a:pPr lvl="2"/>
            <a:r>
              <a:rPr lang="en-US" dirty="0" smtClean="0"/>
              <a:t>Measure mop and sigma before (expected &lt;0) and after (expected &gt;0) clustering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09053"/>
            <a:ext cx="4343400" cy="2942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019919"/>
            <a:ext cx="4343400" cy="29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41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Kinematics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762000"/>
            <a:ext cx="4343400" cy="5943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Cluster signal</a:t>
            </a:r>
          </a:p>
          <a:p>
            <a:pPr lvl="1"/>
            <a:r>
              <a:rPr lang="en-US" dirty="0" smtClean="0"/>
              <a:t>Sum of clustered cell energies</a:t>
            </a:r>
          </a:p>
          <a:p>
            <a:pPr lvl="2"/>
            <a:r>
              <a:rPr lang="en-US" dirty="0" smtClean="0"/>
              <a:t>Possibly with geometrical weight introduced by cluster splitting</a:t>
            </a:r>
          </a:p>
          <a:p>
            <a:r>
              <a:rPr lang="en-US" dirty="0" smtClean="0"/>
              <a:t>Cluster direction &amp; location</a:t>
            </a:r>
          </a:p>
          <a:p>
            <a:pPr lvl="1"/>
            <a:r>
              <a:rPr lang="en-US" dirty="0" err="1" smtClean="0"/>
              <a:t>Barycenter</a:t>
            </a:r>
            <a:r>
              <a:rPr lang="en-US" dirty="0" smtClean="0"/>
              <a:t> in (</a:t>
            </a:r>
            <a:r>
              <a:rPr lang="el-GR" dirty="0" smtClean="0">
                <a:latin typeface="Times New Roman"/>
                <a:cs typeface="Times New Roman"/>
              </a:rPr>
              <a:t>η</a:t>
            </a:r>
            <a:r>
              <a:rPr lang="en-US" dirty="0" smtClean="0">
                <a:latin typeface="Times New Roman"/>
                <a:cs typeface="Times New Roman"/>
              </a:rPr>
              <a:t>,</a:t>
            </a:r>
            <a:r>
              <a:rPr lang="el-GR" dirty="0" smtClean="0">
                <a:latin typeface="Times New Roman"/>
                <a:cs typeface="Times New Roman"/>
              </a:rPr>
              <a:t>φ</a:t>
            </a:r>
            <a:r>
              <a:rPr lang="en-US" dirty="0" smtClean="0">
                <a:cs typeface="Times New Roman"/>
              </a:rPr>
              <a:t>) from energy weighted cell directions</a:t>
            </a:r>
          </a:p>
          <a:p>
            <a:pPr lvl="2"/>
            <a:r>
              <a:rPr lang="en-US" dirty="0" smtClean="0">
                <a:cs typeface="Times New Roman"/>
              </a:rPr>
              <a:t>Negative signal cells contribute with absolute of their signal</a:t>
            </a:r>
          </a:p>
          <a:p>
            <a:pPr lvl="2"/>
            <a:r>
              <a:rPr lang="en-US" dirty="0" smtClean="0">
                <a:cs typeface="Times New Roman"/>
              </a:rPr>
              <a:t>Small effect on direction of final cluster from particles – negative signals are noise, i.e. small!</a:t>
            </a:r>
          </a:p>
          <a:p>
            <a:pPr lvl="1"/>
            <a:r>
              <a:rPr lang="en-US" dirty="0" smtClean="0">
                <a:cs typeface="Times New Roman"/>
              </a:rPr>
              <a:t>Consistent approach for direction calculation </a:t>
            </a:r>
          </a:p>
          <a:p>
            <a:pPr lvl="2"/>
            <a:r>
              <a:rPr lang="en-US" dirty="0" smtClean="0">
                <a:cs typeface="Times New Roman"/>
              </a:rPr>
              <a:t>Leaves true signal and noise clusters at the right direction</a:t>
            </a:r>
          </a:p>
          <a:p>
            <a:pPr lvl="1"/>
            <a:r>
              <a:rPr lang="en-US" dirty="0" smtClean="0">
                <a:cs typeface="Times New Roman"/>
              </a:rPr>
              <a:t>Same approach for geometrical signal center</a:t>
            </a:r>
          </a:p>
          <a:p>
            <a:pPr lvl="2"/>
            <a:r>
              <a:rPr lang="en-US" dirty="0" smtClean="0">
                <a:cs typeface="Times New Roman"/>
              </a:rPr>
              <a:t>“center of gravity”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cs typeface="Times New Roman"/>
              </a:rPr>
              <a:t>Cluster four-momentum</a:t>
            </a:r>
          </a:p>
          <a:p>
            <a:pPr lvl="1"/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cs typeface="Times New Roman"/>
              </a:rPr>
              <a:t>Massless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cs typeface="Times New Roman"/>
              </a:rPr>
              <a:t> pseudo-particle approach similar to tower</a:t>
            </a:r>
          </a:p>
          <a:p>
            <a:pPr lvl="2"/>
            <a:r>
              <a:rPr lang="en-US" dirty="0" smtClean="0">
                <a:solidFill>
                  <a:schemeClr val="bg1">
                    <a:lumMod val="95000"/>
                  </a:schemeClr>
                </a:solidFill>
                <a:cs typeface="Times New Roman"/>
              </a:rPr>
              <a:t>Consistent with cluster idea of reconstructing showers rather than particles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730750" y="965200"/>
          <a:ext cx="4089400" cy="528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879" name="Equation" r:id="rId3" imgW="4089240" imgH="5283000" progId="Equation.DSMT4">
                  <p:embed/>
                </p:oleObj>
              </mc:Choice>
              <mc:Fallback>
                <p:oleObj name="Equation" r:id="rId3" imgW="4089240" imgH="5283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0" y="965200"/>
                        <a:ext cx="4089400" cy="528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Kinematics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762000"/>
            <a:ext cx="4343400" cy="5943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Cluster signal</a:t>
            </a:r>
          </a:p>
          <a:p>
            <a:pPr lvl="1"/>
            <a:r>
              <a:rPr lang="en-US" dirty="0" smtClean="0"/>
              <a:t>Sum of clustered cell energies</a:t>
            </a:r>
          </a:p>
          <a:p>
            <a:pPr lvl="2"/>
            <a:r>
              <a:rPr lang="en-US" dirty="0" smtClean="0"/>
              <a:t>Possibly with geometrical weight introduced by cluster splitting</a:t>
            </a:r>
          </a:p>
          <a:p>
            <a:r>
              <a:rPr lang="en-US" dirty="0" smtClean="0"/>
              <a:t>Cluster direction &amp; location</a:t>
            </a:r>
          </a:p>
          <a:p>
            <a:pPr lvl="1"/>
            <a:r>
              <a:rPr lang="en-US" dirty="0" err="1" smtClean="0"/>
              <a:t>Barycenter</a:t>
            </a:r>
            <a:r>
              <a:rPr lang="en-US" dirty="0" smtClean="0"/>
              <a:t> in (</a:t>
            </a:r>
            <a:r>
              <a:rPr lang="el-GR" dirty="0" smtClean="0">
                <a:latin typeface="Times New Roman"/>
                <a:cs typeface="Times New Roman"/>
              </a:rPr>
              <a:t>η</a:t>
            </a:r>
            <a:r>
              <a:rPr lang="en-US" dirty="0" smtClean="0">
                <a:latin typeface="Times New Roman"/>
                <a:cs typeface="Times New Roman"/>
              </a:rPr>
              <a:t>,</a:t>
            </a:r>
            <a:r>
              <a:rPr lang="el-GR" dirty="0" smtClean="0">
                <a:latin typeface="Times New Roman"/>
                <a:cs typeface="Times New Roman"/>
              </a:rPr>
              <a:t>φ</a:t>
            </a:r>
            <a:r>
              <a:rPr lang="en-US" dirty="0" smtClean="0">
                <a:cs typeface="Times New Roman"/>
              </a:rPr>
              <a:t>) from energy weighted cell directions</a:t>
            </a:r>
          </a:p>
          <a:p>
            <a:pPr lvl="2"/>
            <a:r>
              <a:rPr lang="en-US" dirty="0" smtClean="0">
                <a:cs typeface="Times New Roman"/>
              </a:rPr>
              <a:t>Negative signal cells contribute with absolute of their signal</a:t>
            </a:r>
          </a:p>
          <a:p>
            <a:pPr lvl="2"/>
            <a:r>
              <a:rPr lang="en-US" dirty="0" smtClean="0">
                <a:cs typeface="Times New Roman"/>
              </a:rPr>
              <a:t>Small effect on direction of final cluster from particles – negative signals are noise, i.e. small!</a:t>
            </a:r>
          </a:p>
          <a:p>
            <a:pPr lvl="1"/>
            <a:r>
              <a:rPr lang="en-US" dirty="0" smtClean="0">
                <a:cs typeface="Times New Roman"/>
              </a:rPr>
              <a:t>Consistent approach for direction calculation </a:t>
            </a:r>
          </a:p>
          <a:p>
            <a:pPr lvl="2"/>
            <a:r>
              <a:rPr lang="en-US" dirty="0" smtClean="0">
                <a:cs typeface="Times New Roman"/>
              </a:rPr>
              <a:t>Leaves true signal and noise clusters at the right direction</a:t>
            </a:r>
          </a:p>
          <a:p>
            <a:pPr lvl="1"/>
            <a:r>
              <a:rPr lang="en-US" dirty="0" smtClean="0">
                <a:cs typeface="Times New Roman"/>
              </a:rPr>
              <a:t>Same approach for geometrical signal center</a:t>
            </a:r>
          </a:p>
          <a:p>
            <a:pPr lvl="2"/>
            <a:r>
              <a:rPr lang="en-US" dirty="0" smtClean="0">
                <a:cs typeface="Times New Roman"/>
              </a:rPr>
              <a:t>“center of gravity”</a:t>
            </a:r>
          </a:p>
          <a:p>
            <a:r>
              <a:rPr lang="en-US" dirty="0" smtClean="0">
                <a:cs typeface="Times New Roman"/>
              </a:rPr>
              <a:t>Cluster four-momentum</a:t>
            </a:r>
          </a:p>
          <a:p>
            <a:pPr lvl="1"/>
            <a:r>
              <a:rPr lang="en-US" dirty="0" err="1" smtClean="0">
                <a:cs typeface="Times New Roman"/>
              </a:rPr>
              <a:t>Massless</a:t>
            </a:r>
            <a:r>
              <a:rPr lang="en-US" dirty="0" smtClean="0">
                <a:cs typeface="Times New Roman"/>
              </a:rPr>
              <a:t> pseudo-particle approach similar to tower</a:t>
            </a:r>
          </a:p>
          <a:p>
            <a:pPr lvl="2"/>
            <a:r>
              <a:rPr lang="en-US" dirty="0" smtClean="0">
                <a:cs typeface="Times New Roman"/>
              </a:rPr>
              <a:t>Consistent with cluster idea of reconstructing showers rather than particles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995788"/>
              </p:ext>
            </p:extLst>
          </p:nvPr>
        </p:nvGraphicFramePr>
        <p:xfrm>
          <a:off x="4708525" y="968375"/>
          <a:ext cx="4241800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0903" name="Equation" r:id="rId3" imgW="4241520" imgH="2755800" progId="Equation.DSMT4">
                  <p:embed/>
                </p:oleObj>
              </mc:Choice>
              <mc:Fallback>
                <p:oleObj name="Equation" r:id="rId3" imgW="4241520" imgH="275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8525" y="968375"/>
                        <a:ext cx="4241800" cy="275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Features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Signal integration</a:t>
            </a:r>
          </a:p>
          <a:p>
            <a:pPr lvl="1"/>
            <a:r>
              <a:rPr lang="en-US" dirty="0" smtClean="0"/>
              <a:t>Clusters sum cell signals without grid</a:t>
            </a:r>
          </a:p>
          <a:p>
            <a:pPr lvl="2"/>
            <a:r>
              <a:rPr lang="en-US" dirty="0" smtClean="0"/>
              <a:t>3-dimensional signal objects</a:t>
            </a:r>
          </a:p>
          <a:p>
            <a:pPr lvl="2"/>
            <a:r>
              <a:rPr lang="en-US" dirty="0" smtClean="0"/>
              <a:t>Can include partial and complete signals from several particles</a:t>
            </a:r>
          </a:p>
          <a:p>
            <a:pPr lvl="1"/>
            <a:r>
              <a:rPr lang="en-US" dirty="0" smtClean="0"/>
              <a:t>Clusters preserve some detailed signal features</a:t>
            </a:r>
          </a:p>
          <a:p>
            <a:pPr lvl="2"/>
            <a:r>
              <a:rPr lang="en-US" dirty="0" smtClean="0"/>
              <a:t>Associated information to be collected at cluster formation</a:t>
            </a:r>
          </a:p>
          <a:p>
            <a:pPr lvl="2"/>
            <a:r>
              <a:rPr lang="en-US" dirty="0" smtClean="0"/>
              <a:t>E.g., energy sharing in electromagnetic and </a:t>
            </a:r>
            <a:r>
              <a:rPr lang="en-US" dirty="0" err="1" smtClean="0"/>
              <a:t>hadronic</a:t>
            </a:r>
            <a:r>
              <a:rPr lang="en-US" dirty="0" smtClean="0"/>
              <a:t> calorimeters</a:t>
            </a:r>
          </a:p>
          <a:p>
            <a:pPr lvl="2"/>
            <a:r>
              <a:rPr lang="en-US" dirty="0" smtClean="0"/>
              <a:t>Longitudinal signal center of gravity</a:t>
            </a:r>
          </a:p>
          <a:p>
            <a:pPr lvl="2"/>
            <a:r>
              <a:rPr lang="en-US" dirty="0" smtClean="0"/>
              <a:t>Shapes </a:t>
            </a:r>
          </a:p>
          <a:p>
            <a:r>
              <a:rPr lang="en-US" dirty="0" smtClean="0"/>
              <a:t>Signal splitting</a:t>
            </a:r>
          </a:p>
          <a:p>
            <a:pPr lvl="1"/>
            <a:r>
              <a:rPr lang="en-US" dirty="0" smtClean="0"/>
              <a:t>Topological clusters need splitting algorithm</a:t>
            </a:r>
          </a:p>
          <a:p>
            <a:pPr lvl="2"/>
            <a:r>
              <a:rPr lang="en-US" dirty="0" smtClean="0"/>
              <a:t>Cannot follow individual showers perfectly in jet environments</a:t>
            </a:r>
          </a:p>
          <a:p>
            <a:pPr lvl="2"/>
            <a:r>
              <a:rPr lang="en-US" dirty="0" smtClean="0"/>
              <a:t>Can cause problems with infrared safety</a:t>
            </a:r>
          </a:p>
          <a:p>
            <a:pPr lvl="1"/>
            <a:r>
              <a:rPr lang="en-US" dirty="0" smtClean="0"/>
              <a:t>Few problems with seed and energy leakage</a:t>
            </a:r>
          </a:p>
          <a:p>
            <a:pPr lvl="2"/>
            <a:r>
              <a:rPr lang="en-US" dirty="0" smtClean="0"/>
              <a:t>Can include energy from cells even outside of jet cone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458200" y="3200400"/>
            <a:ext cx="533400" cy="1752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05400" y="5029200"/>
            <a:ext cx="3810000" cy="147732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en-US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Topological cell cluster is a  “blob” of energy dynamically located inside the calorimeter (even crossing sub-detector boundaries)</a:t>
            </a:r>
            <a:endParaRPr lang="en-US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cs typeface="+mn-c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648200" y="4267200"/>
            <a:ext cx="5334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68577" y="762000"/>
            <a:ext cx="3646823" cy="4317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 rot="16200000">
            <a:off x="3645916" y="2325485"/>
            <a:ext cx="294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smtClean="0">
                <a:latin typeface="Calibri" pitchFamily="34" charset="0"/>
              </a:rPr>
              <a:t>(drawing by R. Walker, University of Arizona)</a:t>
            </a:r>
            <a:endParaRPr lang="en-US" sz="1200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Motivations &amp; Rules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Guidelines for clustering algorithm</a:t>
            </a:r>
          </a:p>
          <a:p>
            <a:pPr lvl="1"/>
            <a:r>
              <a:rPr lang="en-US" dirty="0" smtClean="0"/>
              <a:t>Follow significant and connected signal patterns in the calorimeter cells</a:t>
            </a:r>
          </a:p>
          <a:p>
            <a:pPr lvl="2"/>
            <a:r>
              <a:rPr lang="en-US" dirty="0" smtClean="0"/>
              <a:t>Ideally trace the correlations between cell signals introduced by individual or overlapping electromagnetic and/or </a:t>
            </a:r>
            <a:r>
              <a:rPr lang="en-US" dirty="0" err="1" smtClean="0"/>
              <a:t>hadronic</a:t>
            </a:r>
            <a:r>
              <a:rPr lang="en-US" dirty="0" smtClean="0"/>
              <a:t> showers in an attempt to reconstruct isolated and merged particle cascades</a:t>
            </a:r>
          </a:p>
          <a:p>
            <a:pPr lvl="2"/>
            <a:r>
              <a:rPr lang="en-US" dirty="0" smtClean="0"/>
              <a:t>Basic scale for measuring significance in each cell is its noise – underlying signal fluctuations introduced by elementary readout and signal processing, and the pile-up signal history.</a:t>
            </a:r>
          </a:p>
          <a:p>
            <a:pPr lvl="2"/>
            <a:r>
              <a:rPr lang="en-US" dirty="0" smtClean="0"/>
              <a:t>Connect cells in three dimensions to form localized “energy blobs” in the calorimeter (topological nearest-neighbor clustering)</a:t>
            </a:r>
          </a:p>
          <a:p>
            <a:pPr lvl="1"/>
            <a:r>
              <a:rPr lang="en-US" dirty="0" smtClean="0"/>
              <a:t>Let cell signal and its environment define cell contribution</a:t>
            </a:r>
          </a:p>
          <a:p>
            <a:pPr lvl="2"/>
            <a:r>
              <a:rPr lang="en-US" dirty="0" smtClean="0"/>
              <a:t>Small signals in close proximity to large signals are likely from true energy deposits – even if the (isolated) signal significance is low </a:t>
            </a:r>
          </a:p>
          <a:p>
            <a:pPr lvl="2"/>
            <a:r>
              <a:rPr lang="en-US" dirty="0" smtClean="0"/>
              <a:t>Large signals – seeds, smaller signals – control growth around seeds</a:t>
            </a:r>
            <a:endParaRPr lang="en-US" dirty="0"/>
          </a:p>
          <a:p>
            <a:pPr lvl="1"/>
            <a:r>
              <a:rPr lang="en-US" dirty="0" smtClean="0"/>
              <a:t>Control cluster growth</a:t>
            </a:r>
          </a:p>
          <a:p>
            <a:pPr lvl="2"/>
            <a:r>
              <a:rPr lang="en-US" dirty="0" smtClean="0"/>
              <a:t>Important (transverse) momentum flow patterns relevant for any final state should be preserved with high sensitivity </a:t>
            </a:r>
          </a:p>
        </p:txBody>
      </p:sp>
    </p:spTree>
    <p:extLst>
      <p:ext uri="{BB962C8B-B14F-4D97-AF65-F5344CB8AC3E}">
        <p14:creationId xmlns:p14="http://schemas.microsoft.com/office/powerpoint/2010/main" val="2108590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2" descr="Old Ma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14400"/>
            <a:ext cx="8001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85800" y="1575137"/>
            <a:ext cx="8458200" cy="1015663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Local </a:t>
            </a:r>
            <a:r>
              <a:rPr lang="en-US" sz="60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Hadronic</a:t>
            </a: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Calibration</a:t>
            </a:r>
          </a:p>
        </p:txBody>
      </p:sp>
    </p:spTree>
    <p:extLst>
      <p:ext uri="{BB962C8B-B14F-4D97-AF65-F5344CB8AC3E}">
        <p14:creationId xmlns:p14="http://schemas.microsoft.com/office/powerpoint/2010/main" val="2304379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General cluster features</a:t>
            </a:r>
          </a:p>
          <a:p>
            <a:pPr lvl="1"/>
            <a:r>
              <a:rPr lang="en-US" dirty="0" smtClean="0"/>
              <a:t>Motivated by shower reconstruction</a:t>
            </a:r>
          </a:p>
          <a:p>
            <a:pPr lvl="2"/>
            <a:r>
              <a:rPr lang="en-US" dirty="0" smtClean="0"/>
              <a:t>No bias in signal definition towards reconstruction of a certain, possibly very specific, physics signal object like a jet</a:t>
            </a:r>
          </a:p>
          <a:p>
            <a:pPr lvl="1"/>
            <a:r>
              <a:rPr lang="en-US" dirty="0" smtClean="0"/>
              <a:t>Clusters have shapes and location information</a:t>
            </a:r>
          </a:p>
          <a:p>
            <a:pPr lvl="2"/>
            <a:r>
              <a:rPr lang="en-US" dirty="0" smtClean="0"/>
              <a:t>Spatial cell energy distributions and their correlations drive longitudinal and lateral extensions </a:t>
            </a:r>
          </a:p>
          <a:p>
            <a:pPr lvl="2"/>
            <a:r>
              <a:rPr lang="en-US" dirty="0" smtClean="0"/>
              <a:t>Density and energy sharing measures</a:t>
            </a:r>
          </a:p>
          <a:p>
            <a:pPr lvl="2"/>
            <a:r>
              <a:rPr lang="en-US" dirty="0" smtClean="0"/>
              <a:t>Signal center of gravity and (directional) </a:t>
            </a:r>
            <a:r>
              <a:rPr lang="en-US" dirty="0" err="1" smtClean="0"/>
              <a:t>bary</a:t>
            </a:r>
            <a:r>
              <a:rPr lang="en-US" dirty="0" smtClean="0"/>
              <a:t>-center</a:t>
            </a:r>
          </a:p>
          <a:p>
            <a:pPr lvl="1"/>
            <a:r>
              <a:rPr lang="en-US" dirty="0" smtClean="0"/>
              <a:t>Shapes are sensitive to shower nature </a:t>
            </a:r>
          </a:p>
          <a:p>
            <a:pPr lvl="2"/>
            <a:r>
              <a:rPr lang="en-US" dirty="0" smtClean="0"/>
              <a:t>At least for a reasonable clustering algorithm</a:t>
            </a:r>
          </a:p>
          <a:p>
            <a:r>
              <a:rPr lang="en-US" dirty="0" smtClean="0"/>
              <a:t>Local (cluster) calibration strategy</a:t>
            </a:r>
          </a:p>
          <a:p>
            <a:pPr lvl="1"/>
            <a:r>
              <a:rPr lang="en-US" dirty="0" smtClean="0"/>
              <a:t>First reconstruct truly deposited energy at cluster location…</a:t>
            </a:r>
          </a:p>
          <a:p>
            <a:pPr lvl="2"/>
            <a:r>
              <a:rPr lang="en-US" dirty="0" smtClean="0"/>
              <a:t>e/h, mostly</a:t>
            </a:r>
          </a:p>
          <a:p>
            <a:pPr lvl="1"/>
            <a:r>
              <a:rPr lang="en-US" dirty="0" smtClean="0"/>
              <a:t>…then correct for other energy losses in the vicinity of signal cluster</a:t>
            </a:r>
          </a:p>
          <a:p>
            <a:pPr lvl="2"/>
            <a:r>
              <a:rPr lang="en-US" dirty="0" smtClean="0"/>
              <a:t>Dead material energy losses and signal losses due to noise suppression</a:t>
            </a:r>
          </a:p>
          <a:p>
            <a:r>
              <a:rPr lang="en-US" dirty="0" smtClean="0"/>
              <a:t>Calibration input</a:t>
            </a:r>
          </a:p>
          <a:p>
            <a:pPr lvl="1"/>
            <a:r>
              <a:rPr lang="en-US" dirty="0" smtClean="0"/>
              <a:t>Reconstructed cluster shapes represent shower shapes</a:t>
            </a:r>
          </a:p>
          <a:p>
            <a:pPr lvl="2"/>
            <a:r>
              <a:rPr lang="en-US" dirty="0" smtClean="0"/>
              <a:t>E.g., dense and compact clusters indicate electromagnetic shower activity anywhere in the calorimeter </a:t>
            </a:r>
          </a:p>
          <a:p>
            <a:pPr lvl="3"/>
            <a:r>
              <a:rPr lang="en-US" dirty="0" smtClean="0"/>
              <a:t>Can be intrinsic to a </a:t>
            </a:r>
            <a:r>
              <a:rPr lang="en-US" dirty="0" err="1" smtClean="0"/>
              <a:t>hadronic</a:t>
            </a:r>
            <a:r>
              <a:rPr lang="en-US" dirty="0" smtClean="0"/>
              <a:t> shower!</a:t>
            </a:r>
          </a:p>
          <a:p>
            <a:pPr lvl="2"/>
            <a:r>
              <a:rPr lang="en-US" dirty="0" smtClean="0"/>
              <a:t>Calibration functions can exploit the cluster shapes to apply the corrections for e/h </a:t>
            </a:r>
            <a:r>
              <a:rPr lang="en-US" dirty="0" smtClean="0">
                <a:latin typeface="Calibri"/>
              </a:rPr>
              <a:t>≠ 1 </a:t>
            </a:r>
            <a:r>
              <a:rPr lang="en-US" dirty="0" smtClean="0"/>
              <a:t>dynamically</a:t>
            </a:r>
          </a:p>
          <a:p>
            <a:pPr lvl="1"/>
            <a:r>
              <a:rPr lang="en-US" dirty="0" smtClean="0"/>
              <a:t>Location of cluster together with shape </a:t>
            </a:r>
          </a:p>
          <a:p>
            <a:pPr lvl="2"/>
            <a:r>
              <a:rPr lang="en-US" dirty="0" smtClean="0"/>
              <a:t>E.g., dense and compact clusters located in electromagnetic calorimeter indicate electron or photon as particle originating the signal</a:t>
            </a:r>
          </a:p>
          <a:p>
            <a:pPr lvl="3"/>
            <a:r>
              <a:rPr lang="en-US" dirty="0" smtClean="0"/>
              <a:t>Cluster not (part of) </a:t>
            </a:r>
            <a:r>
              <a:rPr lang="en-US" dirty="0" err="1" smtClean="0"/>
              <a:t>hadronic</a:t>
            </a:r>
            <a:r>
              <a:rPr lang="en-US" dirty="0" smtClean="0"/>
              <a:t> shower signal!</a:t>
            </a:r>
          </a:p>
          <a:p>
            <a:pPr lvl="2"/>
            <a:r>
              <a:rPr lang="en-US" dirty="0" smtClean="0"/>
              <a:t>Clusters can classified before calibration</a:t>
            </a:r>
          </a:p>
          <a:p>
            <a:pPr lvl="3"/>
            <a:r>
              <a:rPr lang="en-US" dirty="0" smtClean="0"/>
              <a:t>Electron/photon clusters need different calibration than dense clusters from </a:t>
            </a:r>
            <a:r>
              <a:rPr lang="en-US" dirty="0" err="1" smtClean="0"/>
              <a:t>hadronic</a:t>
            </a:r>
            <a:r>
              <a:rPr lang="en-US" dirty="0" smtClean="0"/>
              <a:t> showers! </a:t>
            </a:r>
          </a:p>
          <a:p>
            <a:r>
              <a:rPr lang="en-US" dirty="0" smtClean="0"/>
              <a:t>Cluster calibration extensions</a:t>
            </a:r>
          </a:p>
          <a:p>
            <a:pPr lvl="1"/>
            <a:r>
              <a:rPr lang="en-US" dirty="0" smtClean="0"/>
              <a:t>Shapes,  location and size also indicate  possible energy losses around the cluster</a:t>
            </a:r>
          </a:p>
          <a:p>
            <a:pPr lvl="2"/>
            <a:r>
              <a:rPr lang="en-US" dirty="0" smtClean="0"/>
              <a:t>Some correlations between energy losses in inactive material in front or inside of clusters</a:t>
            </a:r>
          </a:p>
          <a:p>
            <a:pPr lvl="1"/>
            <a:r>
              <a:rPr lang="en-US" dirty="0" smtClean="0"/>
              <a:t>Cluster size and signal neighborhood sensitive to lost true signal in noise suppression algorithm </a:t>
            </a:r>
          </a:p>
          <a:p>
            <a:pPr lvl="2"/>
            <a:r>
              <a:rPr lang="en-US" dirty="0" smtClean="0"/>
              <a:t>Out-of-cluster corrections</a:t>
            </a:r>
          </a:p>
          <a:p>
            <a:endParaRPr lang="en-US" dirty="0" smtClean="0"/>
          </a:p>
          <a:p>
            <a:pPr lvl="2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Calibration Sequence</a:t>
            </a:r>
            <a:endParaRPr lang="en-US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066800"/>
            <a:ext cx="837802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auto">
          <a:xfrm>
            <a:off x="6477000" y="3962400"/>
            <a:ext cx="15240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562600" y="4114800"/>
            <a:ext cx="1066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Hadronic</a:t>
            </a:r>
            <a:r>
              <a:rPr lang="en-US" dirty="0" smtClean="0"/>
              <a:t> Cluster 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610600" cy="5867400"/>
          </a:xfrm>
        </p:spPr>
        <p:txBody>
          <a:bodyPr/>
          <a:lstStyle/>
          <a:p>
            <a:r>
              <a:rPr lang="en-US" dirty="0" smtClean="0"/>
              <a:t>Calibration with cell signal weights</a:t>
            </a:r>
          </a:p>
          <a:p>
            <a:pPr lvl="1"/>
            <a:r>
              <a:rPr lang="en-US" dirty="0" smtClean="0"/>
              <a:t>Idea is to compensate for lack of </a:t>
            </a:r>
            <a:r>
              <a:rPr lang="en-US" dirty="0" err="1" smtClean="0"/>
              <a:t>pion</a:t>
            </a:r>
            <a:r>
              <a:rPr lang="en-US" dirty="0" smtClean="0"/>
              <a:t> response in each cell</a:t>
            </a:r>
          </a:p>
          <a:p>
            <a:pPr lvl="2"/>
            <a:r>
              <a:rPr lang="en-US" dirty="0" smtClean="0"/>
              <a:t>Pioneered in CDHS and applied in H1</a:t>
            </a:r>
          </a:p>
        </p:txBody>
      </p:sp>
      <p:pic>
        <p:nvPicPr>
          <p:cNvPr id="6" name="Picture 5" descr="hadronic shower fla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4925" y="2038350"/>
            <a:ext cx="6238875" cy="45148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Hadronic</a:t>
            </a:r>
            <a:r>
              <a:rPr lang="en-US" dirty="0" smtClean="0"/>
              <a:t> Cluster 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610600" cy="5867400"/>
          </a:xfrm>
        </p:spPr>
        <p:txBody>
          <a:bodyPr/>
          <a:lstStyle/>
          <a:p>
            <a:r>
              <a:rPr lang="en-US" dirty="0" smtClean="0"/>
              <a:t>Calibration with cell signal weights</a:t>
            </a:r>
          </a:p>
          <a:p>
            <a:pPr lvl="1"/>
            <a:r>
              <a:rPr lang="en-US" dirty="0" smtClean="0"/>
              <a:t>Idea is to compensate for lack of </a:t>
            </a:r>
            <a:r>
              <a:rPr lang="en-US" dirty="0" err="1" smtClean="0"/>
              <a:t>pion</a:t>
            </a:r>
            <a:r>
              <a:rPr lang="en-US" dirty="0" smtClean="0"/>
              <a:t> response in each cell</a:t>
            </a:r>
          </a:p>
          <a:p>
            <a:pPr lvl="2"/>
            <a:r>
              <a:rPr lang="en-US" dirty="0" smtClean="0"/>
              <a:t>Pioneered in CDHS and applied in H1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852928"/>
            <a:ext cx="515302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Hadronic</a:t>
            </a:r>
            <a:r>
              <a:rPr lang="en-US" dirty="0" smtClean="0"/>
              <a:t> Cluster 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610600" cy="5867400"/>
          </a:xfrm>
        </p:spPr>
        <p:txBody>
          <a:bodyPr/>
          <a:lstStyle/>
          <a:p>
            <a:r>
              <a:rPr lang="en-US" dirty="0" smtClean="0"/>
              <a:t>Calibration with cell signal weights</a:t>
            </a:r>
          </a:p>
          <a:p>
            <a:pPr lvl="1"/>
            <a:r>
              <a:rPr lang="en-US" dirty="0" smtClean="0"/>
              <a:t>Idea is to compensate for lack of </a:t>
            </a:r>
            <a:r>
              <a:rPr lang="en-US" dirty="0" err="1" smtClean="0"/>
              <a:t>pion</a:t>
            </a:r>
            <a:r>
              <a:rPr lang="en-US" dirty="0" smtClean="0"/>
              <a:t> response in each cell</a:t>
            </a:r>
          </a:p>
          <a:p>
            <a:pPr lvl="2"/>
            <a:r>
              <a:rPr lang="en-US" dirty="0" smtClean="0"/>
              <a:t>Pioneered in CDHS and applied in H1</a:t>
            </a:r>
          </a:p>
        </p:txBody>
      </p:sp>
      <p:pic>
        <p:nvPicPr>
          <p:cNvPr id="1658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4248" y="2133600"/>
            <a:ext cx="5153025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Hadronic</a:t>
            </a:r>
            <a:r>
              <a:rPr lang="en-US" dirty="0" smtClean="0"/>
              <a:t> Cluster 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610600" cy="5867400"/>
          </a:xfrm>
        </p:spPr>
        <p:txBody>
          <a:bodyPr/>
          <a:lstStyle/>
          <a:p>
            <a:r>
              <a:rPr lang="en-US" dirty="0" smtClean="0"/>
              <a:t>Calibration with cell signal weights</a:t>
            </a:r>
          </a:p>
          <a:p>
            <a:pPr lvl="1"/>
            <a:r>
              <a:rPr lang="en-US" dirty="0" smtClean="0"/>
              <a:t>Idea is to compensate for lack of </a:t>
            </a:r>
            <a:r>
              <a:rPr lang="en-US" dirty="0" err="1" smtClean="0"/>
              <a:t>pion</a:t>
            </a:r>
            <a:r>
              <a:rPr lang="en-US" dirty="0" smtClean="0"/>
              <a:t> response in each cell</a:t>
            </a:r>
          </a:p>
          <a:p>
            <a:pPr lvl="2"/>
            <a:r>
              <a:rPr lang="en-US" dirty="0" smtClean="0"/>
              <a:t>Pioneered in CDHS and applied in H1</a:t>
            </a:r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4248" y="2133600"/>
            <a:ext cx="6410325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219200" y="2667000"/>
            <a:ext cx="6858000" cy="3657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Hadronic</a:t>
            </a:r>
            <a:r>
              <a:rPr lang="en-US" dirty="0" smtClean="0"/>
              <a:t> Cluster 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610600" cy="5791200"/>
          </a:xfrm>
        </p:spPr>
        <p:txBody>
          <a:bodyPr/>
          <a:lstStyle/>
          <a:p>
            <a:r>
              <a:rPr lang="en-US" dirty="0" smtClean="0"/>
              <a:t>Calibration with cell signal weights</a:t>
            </a:r>
          </a:p>
          <a:p>
            <a:pPr lvl="1"/>
            <a:r>
              <a:rPr lang="en-US" dirty="0" smtClean="0"/>
              <a:t>Idea is to compensate for lack of </a:t>
            </a:r>
            <a:r>
              <a:rPr lang="en-US" dirty="0" err="1" smtClean="0"/>
              <a:t>pion</a:t>
            </a:r>
            <a:r>
              <a:rPr lang="en-US" dirty="0" smtClean="0"/>
              <a:t> response in each cell</a:t>
            </a:r>
          </a:p>
          <a:p>
            <a:pPr lvl="2"/>
            <a:r>
              <a:rPr lang="en-US" dirty="0" smtClean="0"/>
              <a:t>Pioneered in CDHS and applied in H1</a:t>
            </a:r>
          </a:p>
          <a:p>
            <a:pPr lvl="1"/>
            <a:r>
              <a:rPr lang="en-US" dirty="0" smtClean="0"/>
              <a:t>Uses deposited energies in cells</a:t>
            </a:r>
          </a:p>
          <a:p>
            <a:pPr lvl="2"/>
            <a:r>
              <a:rPr lang="en-US" dirty="0" smtClean="0"/>
              <a:t>Deposit can be in active or passive medium of calorimeter!</a:t>
            </a:r>
          </a:p>
        </p:txBody>
      </p:sp>
      <p:graphicFrame>
        <p:nvGraphicFramePr>
          <p:cNvPr id="162818" name="Object 2"/>
          <p:cNvGraphicFramePr>
            <a:graphicFrameLocks noChangeAspect="1"/>
          </p:cNvGraphicFramePr>
          <p:nvPr/>
        </p:nvGraphicFramePr>
        <p:xfrm>
          <a:off x="1358900" y="2832100"/>
          <a:ext cx="65786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2944" name="Equation" r:id="rId3" imgW="6578280" imgH="3327120" progId="Equation.DSMT4">
                  <p:embed/>
                </p:oleObj>
              </mc:Choice>
              <mc:Fallback>
                <p:oleObj name="Equation" r:id="rId3" imgW="6578280" imgH="3327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8900" y="2832100"/>
                        <a:ext cx="6578600" cy="332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219200" y="2667000"/>
            <a:ext cx="6858000" cy="3657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Hadronic</a:t>
            </a:r>
            <a:r>
              <a:rPr lang="en-US" dirty="0" smtClean="0"/>
              <a:t> Cluster 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610600" cy="5791200"/>
          </a:xfrm>
        </p:spPr>
        <p:txBody>
          <a:bodyPr/>
          <a:lstStyle/>
          <a:p>
            <a:r>
              <a:rPr lang="en-US" dirty="0" smtClean="0"/>
              <a:t>Calibration with cell signal weights</a:t>
            </a:r>
          </a:p>
          <a:p>
            <a:pPr lvl="1"/>
            <a:r>
              <a:rPr lang="en-US" dirty="0" smtClean="0"/>
              <a:t>Idea is to compensate for lack of </a:t>
            </a:r>
            <a:r>
              <a:rPr lang="en-US" dirty="0" err="1" smtClean="0"/>
              <a:t>pion</a:t>
            </a:r>
            <a:r>
              <a:rPr lang="en-US" dirty="0" smtClean="0"/>
              <a:t> response in each cell</a:t>
            </a:r>
          </a:p>
          <a:p>
            <a:pPr lvl="2"/>
            <a:r>
              <a:rPr lang="en-US" dirty="0" smtClean="0"/>
              <a:t>Pioneered in CDHS and applied in H1</a:t>
            </a:r>
          </a:p>
          <a:p>
            <a:pPr lvl="1"/>
            <a:r>
              <a:rPr lang="en-US" dirty="0" smtClean="0"/>
              <a:t>Uses deposited energies in cells</a:t>
            </a:r>
          </a:p>
          <a:p>
            <a:pPr lvl="2"/>
            <a:r>
              <a:rPr lang="en-US" dirty="0" smtClean="0"/>
              <a:t>Deposit can be in active or passive medium of calorimeter!</a:t>
            </a:r>
          </a:p>
        </p:txBody>
      </p:sp>
      <p:graphicFrame>
        <p:nvGraphicFramePr>
          <p:cNvPr id="162818" name="Object 2"/>
          <p:cNvGraphicFramePr>
            <a:graphicFrameLocks noChangeAspect="1"/>
          </p:cNvGraphicFramePr>
          <p:nvPr/>
        </p:nvGraphicFramePr>
        <p:xfrm>
          <a:off x="1358900" y="2832100"/>
          <a:ext cx="65786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3968" name="Equation" r:id="rId3" imgW="6578280" imgH="3327120" progId="Equation.DSMT4">
                  <p:embed/>
                </p:oleObj>
              </mc:Choice>
              <mc:Fallback>
                <p:oleObj name="Equation" r:id="rId3" imgW="6578280" imgH="3327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8900" y="2832100"/>
                        <a:ext cx="6578600" cy="332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1371600" y="4812166"/>
            <a:ext cx="6553200" cy="1384995"/>
          </a:xfrm>
          <a:prstGeom prst="rect">
            <a:avLst/>
          </a:prstGeom>
          <a:solidFill>
            <a:srgbClr val="FFFFFF"/>
          </a:solidFill>
        </p:spPr>
        <p:txBody>
          <a:bodyPr wrap="square" anchor="ctr" anchorCtr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en-US" sz="12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</a:p>
          <a:p>
            <a:pPr algn="ctr">
              <a:spcBef>
                <a:spcPct val="20000"/>
              </a:spcBef>
              <a:buNone/>
              <a:defRPr/>
            </a:pPr>
            <a:r>
              <a:rPr lang="en-US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Only signal contribution from energy deposited by electromagnetic sub-showers and through ionization by charged particles!</a:t>
            </a:r>
            <a:endParaRPr lang="en-US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>
              <a:spcBef>
                <a:spcPct val="20000"/>
              </a:spcBef>
              <a:buNone/>
              <a:defRPr/>
            </a:pPr>
            <a:r>
              <a:rPr lang="en-US" sz="12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Hadronic</a:t>
            </a:r>
            <a:r>
              <a:rPr lang="en-US" dirty="0" smtClean="0"/>
              <a:t> Cluster 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610600" cy="5791200"/>
          </a:xfrm>
        </p:spPr>
        <p:txBody>
          <a:bodyPr/>
          <a:lstStyle/>
          <a:p>
            <a:r>
              <a:rPr lang="en-US" dirty="0" smtClean="0"/>
              <a:t>Calibration with cell signal weights</a:t>
            </a:r>
          </a:p>
          <a:p>
            <a:pPr lvl="1"/>
            <a:r>
              <a:rPr lang="en-US" dirty="0" smtClean="0"/>
              <a:t>Idea is to compensate for lack of </a:t>
            </a:r>
            <a:r>
              <a:rPr lang="en-US" dirty="0" err="1" smtClean="0"/>
              <a:t>pion</a:t>
            </a:r>
            <a:r>
              <a:rPr lang="en-US" dirty="0" smtClean="0"/>
              <a:t> response in each cell</a:t>
            </a:r>
          </a:p>
          <a:p>
            <a:pPr lvl="2"/>
            <a:r>
              <a:rPr lang="en-US" dirty="0" smtClean="0"/>
              <a:t>Pioneered in CDHS and applied in H1</a:t>
            </a:r>
          </a:p>
          <a:p>
            <a:pPr lvl="1"/>
            <a:r>
              <a:rPr lang="en-US" dirty="0" smtClean="0"/>
              <a:t>Uses deposited energies in cells</a:t>
            </a:r>
          </a:p>
          <a:p>
            <a:pPr lvl="2"/>
            <a:r>
              <a:rPr lang="en-US" dirty="0" smtClean="0"/>
              <a:t>Deposit can be in active or passive medium of calorimeter!</a:t>
            </a:r>
          </a:p>
          <a:p>
            <a:r>
              <a:rPr lang="en-US" dirty="0" smtClean="0"/>
              <a:t>Energy deposited in cell not available in experiment</a:t>
            </a:r>
          </a:p>
          <a:p>
            <a:pPr lvl="1"/>
            <a:r>
              <a:rPr lang="en-US" dirty="0" smtClean="0"/>
              <a:t>Use of detector simulations</a:t>
            </a:r>
          </a:p>
          <a:p>
            <a:pPr lvl="2"/>
            <a:r>
              <a:rPr lang="en-US" dirty="0" smtClean="0"/>
              <a:t>Deposited energy and signal available</a:t>
            </a:r>
          </a:p>
          <a:p>
            <a:pPr lvl="2"/>
            <a:r>
              <a:rPr lang="en-US" dirty="0" smtClean="0"/>
              <a:t>Use “unit cell” volume concept to collect invisible energies</a:t>
            </a:r>
          </a:p>
          <a:p>
            <a:pPr lvl="2"/>
            <a:r>
              <a:rPr lang="en-US" dirty="0" smtClean="0"/>
              <a:t>Shower model dependent!</a:t>
            </a:r>
          </a:p>
          <a:p>
            <a:pPr lvl="1"/>
            <a:r>
              <a:rPr lang="en-US" dirty="0" smtClean="0"/>
              <a:t>Use single </a:t>
            </a:r>
            <a:r>
              <a:rPr lang="en-US" dirty="0" err="1" smtClean="0"/>
              <a:t>pion</a:t>
            </a:r>
            <a:r>
              <a:rPr lang="en-US" dirty="0" smtClean="0"/>
              <a:t> </a:t>
            </a:r>
            <a:r>
              <a:rPr lang="en-US" dirty="0" err="1" smtClean="0"/>
              <a:t>testbeam</a:t>
            </a:r>
            <a:r>
              <a:rPr lang="en-US" dirty="0" smtClean="0"/>
              <a:t> data</a:t>
            </a:r>
          </a:p>
          <a:p>
            <a:pPr lvl="2"/>
            <a:r>
              <a:rPr lang="en-US" dirty="0" smtClean="0"/>
              <a:t>Develop model for weights in cells</a:t>
            </a:r>
          </a:p>
          <a:p>
            <a:pPr lvl="2"/>
            <a:r>
              <a:rPr lang="en-US" dirty="0" smtClean="0"/>
              <a:t>Fit parameters of model using cells </a:t>
            </a:r>
            <a:r>
              <a:rPr lang="en-US" dirty="0" err="1" smtClean="0"/>
              <a:t>testbeam</a:t>
            </a:r>
            <a:r>
              <a:rPr lang="en-US" dirty="0" smtClean="0"/>
              <a:t> </a:t>
            </a:r>
          </a:p>
          <a:p>
            <a:pPr lvl="3"/>
            <a:r>
              <a:rPr lang="en-US" dirty="0" smtClean="0"/>
              <a:t>Minimize resolution with beam energy constraint</a:t>
            </a:r>
          </a:p>
          <a:p>
            <a:pPr lvl="2"/>
            <a:r>
              <a:rPr lang="en-US" dirty="0" smtClean="0"/>
              <a:t>Statistical – does not necessarily produce the correct weights!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Topological Cell </a:t>
            </a:r>
            <a:r>
              <a:rPr lang="en-US" dirty="0" smtClean="0"/>
              <a:t>Cluster Implementation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Collect cell into energy “blobs”</a:t>
            </a:r>
          </a:p>
          <a:p>
            <a:pPr lvl="1"/>
            <a:r>
              <a:rPr lang="en-US" dirty="0" smtClean="0"/>
              <a:t>Idea is to collect all cell signals belonging to a given particle into one cluster of cells</a:t>
            </a:r>
          </a:p>
          <a:p>
            <a:pPr lvl="2"/>
            <a:r>
              <a:rPr lang="en-US" dirty="0" smtClean="0"/>
              <a:t>Basically reconstruct the shower for each particle entering the calorimeter</a:t>
            </a:r>
          </a:p>
          <a:p>
            <a:pPr lvl="1"/>
            <a:r>
              <a:rPr lang="en-US" dirty="0" smtClean="0"/>
              <a:t>Needs algorithm to form energy blobs at the location of the shower signal in the calorimeter</a:t>
            </a:r>
          </a:p>
          <a:p>
            <a:pPr lvl="2"/>
            <a:r>
              <a:rPr lang="en-US" dirty="0" smtClean="0"/>
              <a:t>Follow the shower-induced cell signal correlations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Extract most significant signal from all calorimeter cells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Cluster formation uses signal significance as guidance</a:t>
            </a:r>
          </a:p>
          <a:p>
            <a:pPr lvl="2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Not the total signal – noise changes from calorimeter region to calorimeter region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Implicit noise suppression in cluster formation</a:t>
            </a:r>
          </a:p>
          <a:p>
            <a:pPr lvl="2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Cluster signals should include least amount of noise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83820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Signal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4267200" cy="59436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Basic idea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Use a dynamically self-adjusting calibration weight 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High cell signal density </a:t>
            </a:r>
            <a:r>
              <a:rPr lang="en-US" dirty="0" smtClean="0">
                <a:latin typeface="Calibri"/>
              </a:rPr>
              <a:t>→ electromagnetic deposit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Low cell signal density → </a:t>
            </a:r>
            <a:r>
              <a:rPr lang="en-US" dirty="0" err="1" smtClean="0">
                <a:latin typeface="Calibri"/>
              </a:rPr>
              <a:t>hadronic</a:t>
            </a:r>
            <a:r>
              <a:rPr lang="en-US" dirty="0" smtClean="0">
                <a:latin typeface="Calibri"/>
              </a:rPr>
              <a:t> deposit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Calibri"/>
              </a:rPr>
              <a:t>Principal weighting function characteristics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Depends on cell energy density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Depends on cell location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Accidental application to electron signals should yield correct energy as well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Calibri"/>
              </a:rPr>
              <a:t>Extraction of weighting functions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Calibri"/>
              </a:rPr>
              <a:t>Minimize resolution in (</a:t>
            </a:r>
            <a:r>
              <a:rPr lang="en-US" dirty="0" err="1" smtClean="0">
                <a:latin typeface="Calibri"/>
              </a:rPr>
              <a:t>pion</a:t>
            </a:r>
            <a:r>
              <a:rPr lang="en-US" dirty="0" smtClean="0">
                <a:latin typeface="Calibri"/>
              </a:rPr>
              <a:t>) </a:t>
            </a:r>
            <a:r>
              <a:rPr lang="en-US" dirty="0" err="1" smtClean="0">
                <a:latin typeface="Calibri"/>
              </a:rPr>
              <a:t>testbeam</a:t>
            </a:r>
            <a:r>
              <a:rPr lang="en-US" dirty="0" smtClean="0">
                <a:latin typeface="Calibri"/>
              </a:rPr>
              <a:t> data 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Fitting function model 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May not produce the correct weights – may even be unphysical!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Calibri"/>
              </a:rPr>
              <a:t>Use simulation 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Deterministic  approach relates signal to deposited energy within cell volume – no fitting!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May depend on details of (</a:t>
            </a:r>
            <a:r>
              <a:rPr lang="en-US" dirty="0" err="1" smtClean="0">
                <a:latin typeface="Calibri"/>
              </a:rPr>
              <a:t>hadronic</a:t>
            </a:r>
            <a:r>
              <a:rPr lang="en-US" dirty="0" smtClean="0">
                <a:latin typeface="Calibri"/>
              </a:rPr>
              <a:t>) shower modeling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4400" y="838200"/>
            <a:ext cx="43434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 smtClean="0">
                <a:latin typeface="Calibri" pitchFamily="34" charset="0"/>
              </a:rPr>
              <a:t>ATLAS cluster-based approach: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alibri" pitchFamily="34" charset="0"/>
              </a:rPr>
              <a:t>Use only cells in </a:t>
            </a:r>
            <a:r>
              <a:rPr lang="en-US" dirty="0" err="1" smtClean="0">
                <a:latin typeface="Calibri" pitchFamily="34" charset="0"/>
              </a:rPr>
              <a:t>hadronic</a:t>
            </a:r>
            <a:r>
              <a:rPr lang="en-US" dirty="0" smtClean="0">
                <a:latin typeface="Calibri" pitchFamily="34" charset="0"/>
              </a:rPr>
              <a:t> clusters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alibri" pitchFamily="34" charset="0"/>
              </a:rPr>
              <a:t>Cluster sets global energy scale as a reference for densities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alibri" pitchFamily="34" charset="0"/>
              </a:rPr>
              <a:t>Calculate </a:t>
            </a:r>
            <a:r>
              <a:rPr lang="en-US" i="1" dirty="0" err="1" smtClean="0">
                <a:latin typeface="Calibri" pitchFamily="34" charset="0"/>
              </a:rPr>
              <a:t>E</a:t>
            </a:r>
            <a:r>
              <a:rPr lang="en-US" baseline="-25000" dirty="0" err="1" smtClean="0">
                <a:latin typeface="Calibri" pitchFamily="34" charset="0"/>
              </a:rPr>
              <a:t>deposited,cell</a:t>
            </a:r>
            <a:r>
              <a:rPr lang="en-US" dirty="0" smtClean="0">
                <a:latin typeface="Calibri" pitchFamily="34" charset="0"/>
              </a:rPr>
              <a:t>/</a:t>
            </a:r>
            <a:r>
              <a:rPr lang="en-US" i="1" dirty="0" smtClean="0">
                <a:latin typeface="Calibri" pitchFamily="34" charset="0"/>
              </a:rPr>
              <a:t>E</a:t>
            </a:r>
            <a:r>
              <a:rPr lang="en-US" baseline="-25000" dirty="0" smtClean="0">
                <a:latin typeface="Calibri" pitchFamily="34" charset="0"/>
              </a:rPr>
              <a:t>0,cell</a:t>
            </a:r>
            <a:r>
              <a:rPr lang="en-US" dirty="0" smtClean="0">
                <a:latin typeface="Calibri" pitchFamily="34" charset="0"/>
              </a:rPr>
              <a:t> from 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single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</a:rPr>
              <a:t>pion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 simulations</a:t>
            </a:r>
            <a:r>
              <a:rPr lang="en-US" dirty="0" smtClean="0">
                <a:latin typeface="Calibri" pitchFamily="34" charset="0"/>
              </a:rPr>
              <a:t> in bins of cluster energy, cell energy density, cluster direction, and calorimeter sampling 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alibri" pitchFamily="34" charset="0"/>
              </a:rPr>
              <a:t>Store [</a:t>
            </a:r>
            <a:r>
              <a:rPr lang="en-US" i="1" dirty="0" err="1" smtClean="0">
                <a:latin typeface="Calibri" pitchFamily="34" charset="0"/>
              </a:rPr>
              <a:t>E</a:t>
            </a:r>
            <a:r>
              <a:rPr lang="en-US" baseline="-25000" dirty="0" err="1" smtClean="0">
                <a:latin typeface="Calibri" pitchFamily="34" charset="0"/>
              </a:rPr>
              <a:t>deposited,cell</a:t>
            </a:r>
            <a:r>
              <a:rPr lang="en-US" dirty="0" smtClean="0">
                <a:latin typeface="Calibri" pitchFamily="34" charset="0"/>
              </a:rPr>
              <a:t>/</a:t>
            </a:r>
            <a:r>
              <a:rPr lang="en-US" i="1" dirty="0" smtClean="0">
                <a:latin typeface="Calibri" pitchFamily="34" charset="0"/>
              </a:rPr>
              <a:t>E</a:t>
            </a:r>
            <a:r>
              <a:rPr lang="en-US" baseline="-25000" dirty="0" smtClean="0">
                <a:latin typeface="Calibri" pitchFamily="34" charset="0"/>
              </a:rPr>
              <a:t>0,cell</a:t>
            </a:r>
            <a:r>
              <a:rPr lang="en-US" dirty="0" smtClean="0">
                <a:latin typeface="Calibri" pitchFamily="34" charset="0"/>
              </a:rPr>
              <a:t>]</a:t>
            </a:r>
            <a:r>
              <a:rPr lang="en-US" baseline="30000" dirty="0" smtClean="0">
                <a:latin typeface="Calibri" pitchFamily="34" charset="0"/>
              </a:rPr>
              <a:t>-1</a:t>
            </a:r>
            <a:r>
              <a:rPr lang="en-US" dirty="0" smtClean="0">
                <a:latin typeface="Calibri" pitchFamily="34" charset="0"/>
              </a:rPr>
              <a:t> in look-up tables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alibri" pitchFamily="34" charset="0"/>
              </a:rPr>
              <a:t>Retrieve weights for any cell in any cluster from look-up table to reconstruct cell and cluster energies</a:t>
            </a:r>
          </a:p>
        </p:txBody>
      </p:sp>
      <p:pic>
        <p:nvPicPr>
          <p:cNvPr id="1740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3886200"/>
            <a:ext cx="4114800" cy="249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5486400"/>
            <a:ext cx="495792" cy="567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Signal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4267200" cy="59436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Basic idea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Use a dynamically self-adjusting calibration weight 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High cell signal density </a:t>
            </a:r>
            <a:r>
              <a:rPr lang="en-US" dirty="0" smtClean="0">
                <a:latin typeface="Calibri"/>
              </a:rPr>
              <a:t>→ electromagnetic deposit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Low cell signal density → </a:t>
            </a:r>
            <a:r>
              <a:rPr lang="en-US" dirty="0" err="1" smtClean="0">
                <a:latin typeface="Calibri"/>
              </a:rPr>
              <a:t>hadronic</a:t>
            </a:r>
            <a:r>
              <a:rPr lang="en-US" dirty="0" smtClean="0">
                <a:latin typeface="Calibri"/>
              </a:rPr>
              <a:t> deposit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Calibri"/>
              </a:rPr>
              <a:t>Principal weighting function characteristics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Depends on cell energy density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Depends on cell location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Accidental application to electron signals should yield correct energy as well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Calibri"/>
              </a:rPr>
              <a:t>Extraction of weighting functions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Calibri"/>
              </a:rPr>
              <a:t>Minimize resolution in (</a:t>
            </a:r>
            <a:r>
              <a:rPr lang="en-US" dirty="0" err="1" smtClean="0">
                <a:latin typeface="Calibri"/>
              </a:rPr>
              <a:t>pion</a:t>
            </a:r>
            <a:r>
              <a:rPr lang="en-US" dirty="0" smtClean="0">
                <a:latin typeface="Calibri"/>
              </a:rPr>
              <a:t>) </a:t>
            </a:r>
            <a:r>
              <a:rPr lang="en-US" dirty="0" err="1" smtClean="0">
                <a:latin typeface="Calibri"/>
              </a:rPr>
              <a:t>testbeam</a:t>
            </a:r>
            <a:r>
              <a:rPr lang="en-US" dirty="0" smtClean="0">
                <a:latin typeface="Calibri"/>
              </a:rPr>
              <a:t> data 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Fitting function model 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May not produce the correct weights – may even be unphysical!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Calibri"/>
              </a:rPr>
              <a:t>Use simulation 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Deterministic  approach relates signal to deposited energy within cell volume – no fitting!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May depend on details of (</a:t>
            </a:r>
            <a:r>
              <a:rPr lang="en-US" dirty="0" err="1" smtClean="0">
                <a:latin typeface="Calibri"/>
              </a:rPr>
              <a:t>hadronic</a:t>
            </a:r>
            <a:r>
              <a:rPr lang="en-US" dirty="0" smtClean="0">
                <a:latin typeface="Calibri"/>
              </a:rPr>
              <a:t>) shower modeling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4400" y="838200"/>
            <a:ext cx="43434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 smtClean="0">
                <a:latin typeface="Calibri" pitchFamily="34" charset="0"/>
              </a:rPr>
              <a:t>ATLAS cluster-based approach: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alibri" pitchFamily="34" charset="0"/>
              </a:rPr>
              <a:t>Use only cells in </a:t>
            </a:r>
            <a:r>
              <a:rPr lang="en-US" dirty="0" err="1" smtClean="0">
                <a:latin typeface="Calibri" pitchFamily="34" charset="0"/>
              </a:rPr>
              <a:t>hadronic</a:t>
            </a:r>
            <a:r>
              <a:rPr lang="en-US" dirty="0" smtClean="0">
                <a:latin typeface="Calibri" pitchFamily="34" charset="0"/>
              </a:rPr>
              <a:t> clusters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alibri" pitchFamily="34" charset="0"/>
              </a:rPr>
              <a:t>Cluster sets global energy scale as a reference for densities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alibri" pitchFamily="34" charset="0"/>
              </a:rPr>
              <a:t>Calculate </a:t>
            </a:r>
            <a:r>
              <a:rPr lang="en-US" i="1" dirty="0" err="1" smtClean="0">
                <a:latin typeface="Calibri" pitchFamily="34" charset="0"/>
              </a:rPr>
              <a:t>E</a:t>
            </a:r>
            <a:r>
              <a:rPr lang="en-US" baseline="-25000" dirty="0" err="1" smtClean="0">
                <a:latin typeface="Calibri" pitchFamily="34" charset="0"/>
              </a:rPr>
              <a:t>deposited,cell</a:t>
            </a:r>
            <a:r>
              <a:rPr lang="en-US" dirty="0" smtClean="0">
                <a:latin typeface="Calibri" pitchFamily="34" charset="0"/>
              </a:rPr>
              <a:t>/</a:t>
            </a:r>
            <a:r>
              <a:rPr lang="en-US" i="1" dirty="0" smtClean="0">
                <a:latin typeface="Calibri" pitchFamily="34" charset="0"/>
              </a:rPr>
              <a:t>E</a:t>
            </a:r>
            <a:r>
              <a:rPr lang="en-US" baseline="-25000" dirty="0" smtClean="0">
                <a:latin typeface="Calibri" pitchFamily="34" charset="0"/>
              </a:rPr>
              <a:t>0,cell</a:t>
            </a:r>
            <a:r>
              <a:rPr lang="en-US" dirty="0" smtClean="0">
                <a:latin typeface="Calibri" pitchFamily="34" charset="0"/>
              </a:rPr>
              <a:t> from 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single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</a:rPr>
              <a:t>pion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 simulations</a:t>
            </a:r>
            <a:r>
              <a:rPr lang="en-US" dirty="0" smtClean="0">
                <a:latin typeface="Calibri" pitchFamily="34" charset="0"/>
              </a:rPr>
              <a:t> in bins of cluster energy, cell energy density, cluster direction, and calorimeter sampling 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alibri" pitchFamily="34" charset="0"/>
              </a:rPr>
              <a:t>Store [</a:t>
            </a:r>
            <a:r>
              <a:rPr lang="en-US" i="1" dirty="0" err="1" smtClean="0">
                <a:latin typeface="Calibri" pitchFamily="34" charset="0"/>
              </a:rPr>
              <a:t>E</a:t>
            </a:r>
            <a:r>
              <a:rPr lang="en-US" baseline="-25000" dirty="0" err="1" smtClean="0">
                <a:latin typeface="Calibri" pitchFamily="34" charset="0"/>
              </a:rPr>
              <a:t>deposited,cell</a:t>
            </a:r>
            <a:r>
              <a:rPr lang="en-US" dirty="0" smtClean="0">
                <a:latin typeface="Calibri" pitchFamily="34" charset="0"/>
              </a:rPr>
              <a:t>/</a:t>
            </a:r>
            <a:r>
              <a:rPr lang="en-US" i="1" dirty="0" smtClean="0">
                <a:latin typeface="Calibri" pitchFamily="34" charset="0"/>
              </a:rPr>
              <a:t>E</a:t>
            </a:r>
            <a:r>
              <a:rPr lang="en-US" baseline="-25000" dirty="0" smtClean="0">
                <a:latin typeface="Calibri" pitchFamily="34" charset="0"/>
              </a:rPr>
              <a:t>0,cell</a:t>
            </a:r>
            <a:r>
              <a:rPr lang="en-US" dirty="0" smtClean="0">
                <a:latin typeface="Calibri" pitchFamily="34" charset="0"/>
              </a:rPr>
              <a:t>]</a:t>
            </a:r>
            <a:r>
              <a:rPr lang="en-US" baseline="30000" dirty="0" smtClean="0">
                <a:latin typeface="Calibri" pitchFamily="34" charset="0"/>
              </a:rPr>
              <a:t>-1</a:t>
            </a:r>
            <a:r>
              <a:rPr lang="en-US" dirty="0" smtClean="0">
                <a:latin typeface="Calibri" pitchFamily="34" charset="0"/>
              </a:rPr>
              <a:t> in look-up tables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alibri" pitchFamily="34" charset="0"/>
              </a:rPr>
              <a:t>Retrieve weights for any cell in any cluster from look-up table to reconstruct cell and cluster energies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864100" y="2901950"/>
          <a:ext cx="152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126" name="Equation" r:id="rId3" imgW="152280" imgH="253800" progId="Equation.DSMT4">
                  <p:embed/>
                </p:oleObj>
              </mc:Choice>
              <mc:Fallback>
                <p:oleObj name="Equation" r:id="rId3" imgW="1522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0" y="2901950"/>
                        <a:ext cx="152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851400" y="4940300"/>
          <a:ext cx="42164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127" name="Equation" r:id="rId5" imgW="4216320" imgH="1028520" progId="Equation.DSMT4">
                  <p:embed/>
                </p:oleObj>
              </mc:Choice>
              <mc:Fallback>
                <p:oleObj name="Equation" r:id="rId5" imgW="4216320" imgH="1028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1400" y="4940300"/>
                        <a:ext cx="4216400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Signal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4267200" cy="59436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Basic idea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Use a dynamically self-adjusting calibration weight 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High cell signal density </a:t>
            </a:r>
            <a:r>
              <a:rPr lang="en-US" dirty="0" smtClean="0">
                <a:latin typeface="Calibri"/>
              </a:rPr>
              <a:t>→ electromagnetic deposit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Low cell signal density → </a:t>
            </a:r>
            <a:r>
              <a:rPr lang="en-US" dirty="0" err="1" smtClean="0">
                <a:latin typeface="Calibri"/>
              </a:rPr>
              <a:t>hadronic</a:t>
            </a:r>
            <a:r>
              <a:rPr lang="en-US" dirty="0" smtClean="0">
                <a:latin typeface="Calibri"/>
              </a:rPr>
              <a:t> deposit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Calibri"/>
              </a:rPr>
              <a:t>Principal weighting function characteristics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Depends on cell energy density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Depends on cell location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Accidental application to electron signals should yield correct energy as well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Calibri"/>
              </a:rPr>
              <a:t>Extraction of weighting functions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Calibri"/>
              </a:rPr>
              <a:t>Minimize resolution in (</a:t>
            </a:r>
            <a:r>
              <a:rPr lang="en-US" dirty="0" err="1" smtClean="0">
                <a:latin typeface="Calibri"/>
              </a:rPr>
              <a:t>pion</a:t>
            </a:r>
            <a:r>
              <a:rPr lang="en-US" dirty="0" smtClean="0">
                <a:latin typeface="Calibri"/>
              </a:rPr>
              <a:t>) </a:t>
            </a:r>
            <a:r>
              <a:rPr lang="en-US" dirty="0" err="1" smtClean="0">
                <a:latin typeface="Calibri"/>
              </a:rPr>
              <a:t>testbeam</a:t>
            </a:r>
            <a:r>
              <a:rPr lang="en-US" dirty="0" smtClean="0">
                <a:latin typeface="Calibri"/>
              </a:rPr>
              <a:t> data 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Fitting function model 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May not produce the correct weights – may even be unphysical!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Calibri"/>
              </a:rPr>
              <a:t>Use simulation 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Deterministic  approach relates signal to deposited energy within cell volume – no fitting!</a:t>
            </a:r>
          </a:p>
          <a:p>
            <a:pPr lvl="2">
              <a:lnSpc>
                <a:spcPct val="120000"/>
              </a:lnSpc>
            </a:pPr>
            <a:r>
              <a:rPr lang="en-US" dirty="0" smtClean="0">
                <a:latin typeface="Calibri"/>
              </a:rPr>
              <a:t>May depend on details of (</a:t>
            </a:r>
            <a:r>
              <a:rPr lang="en-US" dirty="0" err="1" smtClean="0">
                <a:latin typeface="Calibri"/>
              </a:rPr>
              <a:t>hadronic</a:t>
            </a:r>
            <a:r>
              <a:rPr lang="en-US" dirty="0" smtClean="0">
                <a:latin typeface="Calibri"/>
              </a:rPr>
              <a:t>) shower modeling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4400" y="838200"/>
            <a:ext cx="43434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 smtClean="0">
                <a:latin typeface="Calibri" pitchFamily="34" charset="0"/>
              </a:rPr>
              <a:t>ATLAS cluster-based approach: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alibri" pitchFamily="34" charset="0"/>
              </a:rPr>
              <a:t>Use only cells in </a:t>
            </a:r>
            <a:r>
              <a:rPr lang="en-US" dirty="0" err="1" smtClean="0">
                <a:latin typeface="Calibri" pitchFamily="34" charset="0"/>
              </a:rPr>
              <a:t>hadronic</a:t>
            </a:r>
            <a:r>
              <a:rPr lang="en-US" dirty="0" smtClean="0">
                <a:latin typeface="Calibri" pitchFamily="34" charset="0"/>
              </a:rPr>
              <a:t> clusters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alibri" pitchFamily="34" charset="0"/>
              </a:rPr>
              <a:t>Cluster sets global energy scale as a reference for densities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alibri" pitchFamily="34" charset="0"/>
              </a:rPr>
              <a:t>Calculate </a:t>
            </a:r>
            <a:r>
              <a:rPr lang="en-US" i="1" dirty="0" err="1" smtClean="0">
                <a:latin typeface="Calibri" pitchFamily="34" charset="0"/>
              </a:rPr>
              <a:t>E</a:t>
            </a:r>
            <a:r>
              <a:rPr lang="en-US" baseline="-25000" dirty="0" err="1" smtClean="0">
                <a:latin typeface="Calibri" pitchFamily="34" charset="0"/>
              </a:rPr>
              <a:t>deposited,cell</a:t>
            </a:r>
            <a:r>
              <a:rPr lang="en-US" dirty="0" smtClean="0">
                <a:latin typeface="Calibri" pitchFamily="34" charset="0"/>
              </a:rPr>
              <a:t>/</a:t>
            </a:r>
            <a:r>
              <a:rPr lang="en-US" i="1" dirty="0" smtClean="0">
                <a:latin typeface="Calibri" pitchFamily="34" charset="0"/>
              </a:rPr>
              <a:t>E</a:t>
            </a:r>
            <a:r>
              <a:rPr lang="en-US" baseline="-25000" dirty="0" smtClean="0">
                <a:latin typeface="Calibri" pitchFamily="34" charset="0"/>
              </a:rPr>
              <a:t>0,cell</a:t>
            </a:r>
            <a:r>
              <a:rPr lang="en-US" dirty="0" smtClean="0">
                <a:latin typeface="Calibri" pitchFamily="34" charset="0"/>
              </a:rPr>
              <a:t> from 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single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</a:rPr>
              <a:t>pion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 simulations</a:t>
            </a:r>
            <a:r>
              <a:rPr lang="en-US" dirty="0" smtClean="0">
                <a:latin typeface="Calibri" pitchFamily="34" charset="0"/>
              </a:rPr>
              <a:t> in bins of cluster energy, cell energy density, cluster direction, and calorimeter sampling 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alibri" pitchFamily="34" charset="0"/>
              </a:rPr>
              <a:t>Store [</a:t>
            </a:r>
            <a:r>
              <a:rPr lang="en-US" i="1" dirty="0" err="1" smtClean="0">
                <a:latin typeface="Calibri" pitchFamily="34" charset="0"/>
              </a:rPr>
              <a:t>E</a:t>
            </a:r>
            <a:r>
              <a:rPr lang="en-US" baseline="-25000" dirty="0" err="1" smtClean="0">
                <a:latin typeface="Calibri" pitchFamily="34" charset="0"/>
              </a:rPr>
              <a:t>deposited,cell</a:t>
            </a:r>
            <a:r>
              <a:rPr lang="en-US" dirty="0" smtClean="0">
                <a:latin typeface="Calibri" pitchFamily="34" charset="0"/>
              </a:rPr>
              <a:t>/</a:t>
            </a:r>
            <a:r>
              <a:rPr lang="en-US" i="1" dirty="0" smtClean="0">
                <a:latin typeface="Calibri" pitchFamily="34" charset="0"/>
              </a:rPr>
              <a:t>E</a:t>
            </a:r>
            <a:r>
              <a:rPr lang="en-US" baseline="-25000" dirty="0" smtClean="0">
                <a:latin typeface="Calibri" pitchFamily="34" charset="0"/>
              </a:rPr>
              <a:t>0,cell</a:t>
            </a:r>
            <a:r>
              <a:rPr lang="en-US" dirty="0" smtClean="0">
                <a:latin typeface="Calibri" pitchFamily="34" charset="0"/>
              </a:rPr>
              <a:t>]</a:t>
            </a:r>
            <a:r>
              <a:rPr lang="en-US" baseline="30000" dirty="0" smtClean="0">
                <a:latin typeface="Calibri" pitchFamily="34" charset="0"/>
              </a:rPr>
              <a:t>-1</a:t>
            </a:r>
            <a:r>
              <a:rPr lang="en-US" dirty="0" smtClean="0">
                <a:latin typeface="Calibri" pitchFamily="34" charset="0"/>
              </a:rPr>
              <a:t> in look-up tables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alibri" pitchFamily="34" charset="0"/>
              </a:rPr>
              <a:t>Retrieve weights for any cell in any cluster from look-up table to reconstruct cell and cluster energies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864100" y="2901950"/>
          <a:ext cx="152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150" name="Equation" r:id="rId3" imgW="152280" imgH="253800" progId="Equation.DSMT4">
                  <p:embed/>
                </p:oleObj>
              </mc:Choice>
              <mc:Fallback>
                <p:oleObj name="Equation" r:id="rId3" imgW="1522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0" y="2901950"/>
                        <a:ext cx="152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851400" y="4940300"/>
          <a:ext cx="42164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151" name="Equation" r:id="rId5" imgW="4216320" imgH="1028520" progId="Equation.DSMT4">
                  <p:embed/>
                </p:oleObj>
              </mc:Choice>
              <mc:Fallback>
                <p:oleObj name="Equation" r:id="rId5" imgW="4216320" imgH="1028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1400" y="4940300"/>
                        <a:ext cx="4216400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 bwMode="auto">
          <a:xfrm>
            <a:off x="1371600" y="1828800"/>
            <a:ext cx="6781800" cy="3429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1270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Note that re-calculation of cluster kinematics (energy and directions) using calibrated (weighted) cell signals </a:t>
            </a:r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changes</a:t>
            </a:r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 not only the </a:t>
            </a:r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cluster energy</a:t>
            </a:r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, but also the </a:t>
            </a:r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cluster direction </a:t>
            </a:r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en-US" sz="2800" b="1" dirty="0" err="1" smtClean="0">
                <a:latin typeface="Calibri" pitchFamily="34" charset="0"/>
                <a:cs typeface="Calibri" pitchFamily="34" charset="0"/>
              </a:rPr>
              <a:t>bary</a:t>
            </a:r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-center) and its geometrical center!</a:t>
            </a: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8686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76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8561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6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0"/>
            <a:ext cx="8565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5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0"/>
            <a:ext cx="8566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94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-1"/>
            <a:ext cx="85344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35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</a:t>
            </a:r>
            <a:r>
              <a:rPr lang="en-US" dirty="0"/>
              <a:t>Dead Material Corrections</a:t>
            </a:r>
          </a:p>
        </p:txBody>
      </p:sp>
      <p:sp>
        <p:nvSpPr>
          <p:cNvPr id="10444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4800600" cy="5334000"/>
          </a:xfrm>
          <a:noFill/>
          <a:ln/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1800" dirty="0"/>
              <a:t>Dead material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Energy losses not directly measurable</a:t>
            </a:r>
          </a:p>
          <a:p>
            <a:pPr lvl="2">
              <a:lnSpc>
                <a:spcPct val="80000"/>
              </a:lnSpc>
            </a:pPr>
            <a:r>
              <a:rPr lang="en-US" sz="1400" dirty="0"/>
              <a:t>Signal distribution in vicinity can help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Introduces need for signal corrections up to O(10%)</a:t>
            </a:r>
          </a:p>
          <a:p>
            <a:pPr lvl="2">
              <a:lnSpc>
                <a:spcPct val="80000"/>
              </a:lnSpc>
            </a:pPr>
            <a:r>
              <a:rPr lang="en-US" sz="1400" dirty="0"/>
              <a:t>Exclusive use of signal features</a:t>
            </a:r>
          </a:p>
          <a:p>
            <a:pPr lvl="2">
              <a:lnSpc>
                <a:spcPct val="80000"/>
              </a:lnSpc>
            </a:pPr>
            <a:r>
              <a:rPr lang="en-US" sz="1400" dirty="0"/>
              <a:t>Corrections depend on electromagnetic or </a:t>
            </a:r>
            <a:r>
              <a:rPr lang="en-US" sz="1400" dirty="0" err="1"/>
              <a:t>hadronic</a:t>
            </a:r>
            <a:r>
              <a:rPr lang="en-US" sz="1400" dirty="0"/>
              <a:t> energy deposit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Major contributions</a:t>
            </a:r>
          </a:p>
          <a:p>
            <a:pPr lvl="2">
              <a:lnSpc>
                <a:spcPct val="80000"/>
              </a:lnSpc>
            </a:pPr>
            <a:r>
              <a:rPr lang="en-US" sz="1400" dirty="0"/>
              <a:t>Upstream materials</a:t>
            </a:r>
          </a:p>
          <a:p>
            <a:pPr lvl="2">
              <a:lnSpc>
                <a:spcPct val="80000"/>
              </a:lnSpc>
            </a:pPr>
            <a:r>
              <a:rPr lang="en-US" sz="1400" dirty="0"/>
              <a:t>Material between </a:t>
            </a:r>
            <a:r>
              <a:rPr lang="en-US" sz="1400" dirty="0" err="1"/>
              <a:t>LArG</a:t>
            </a:r>
            <a:r>
              <a:rPr lang="en-US" sz="1400" dirty="0"/>
              <a:t> and Tile (central)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Cracks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dominant sources for signal losses</a:t>
            </a:r>
          </a:p>
          <a:p>
            <a:pPr lvl="2">
              <a:lnSpc>
                <a:spcPct val="80000"/>
              </a:lnSpc>
            </a:pPr>
            <a:r>
              <a:rPr lang="en-US" sz="1400" dirty="0"/>
              <a:t>|</a:t>
            </a:r>
            <a:r>
              <a:rPr lang="el-GR" sz="1400" dirty="0"/>
              <a:t>η</a:t>
            </a:r>
            <a:r>
              <a:rPr lang="en-US" sz="1400" dirty="0"/>
              <a:t>|≈1.4-1.5</a:t>
            </a:r>
          </a:p>
          <a:p>
            <a:pPr lvl="2">
              <a:lnSpc>
                <a:spcPct val="80000"/>
              </a:lnSpc>
            </a:pPr>
            <a:r>
              <a:rPr lang="en-US" sz="1400" dirty="0"/>
              <a:t>|</a:t>
            </a:r>
            <a:r>
              <a:rPr lang="el-GR" sz="1400" dirty="0"/>
              <a:t>η</a:t>
            </a:r>
            <a:r>
              <a:rPr lang="en-US" sz="1400" dirty="0"/>
              <a:t>|≈3.2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Clearly affects detection efficiency for particles and jets</a:t>
            </a:r>
          </a:p>
          <a:p>
            <a:pPr lvl="2">
              <a:lnSpc>
                <a:spcPct val="80000"/>
              </a:lnSpc>
            </a:pPr>
            <a:r>
              <a:rPr lang="en-US" sz="1400" dirty="0"/>
              <a:t>Already in trigger!</a:t>
            </a:r>
          </a:p>
          <a:p>
            <a:pPr lvl="2">
              <a:lnSpc>
                <a:spcPct val="80000"/>
              </a:lnSpc>
            </a:pPr>
            <a:r>
              <a:rPr lang="en-US" sz="1400" dirty="0"/>
              <a:t>Hard to recover jet reconstruction inefficiencies 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Generate fake missing Et contribution</a:t>
            </a:r>
          </a:p>
          <a:p>
            <a:pPr lvl="2">
              <a:lnSpc>
                <a:spcPct val="80000"/>
              </a:lnSpc>
            </a:pPr>
            <a:r>
              <a:rPr lang="en-US" sz="1400" dirty="0"/>
              <a:t>Topology dependence of missing Et reconstruction </a:t>
            </a:r>
            <a:r>
              <a:rPr lang="en-US" sz="1400" dirty="0" smtClean="0"/>
              <a:t>quality</a:t>
            </a:r>
          </a:p>
          <a:p>
            <a:pPr>
              <a:lnSpc>
                <a:spcPct val="80000"/>
              </a:lnSpc>
            </a:pPr>
            <a:r>
              <a:rPr lang="en-US" sz="1800" dirty="0" smtClean="0"/>
              <a:t>Additive correction:</a:t>
            </a:r>
          </a:p>
          <a:p>
            <a:pPr>
              <a:lnSpc>
                <a:spcPct val="80000"/>
              </a:lnSpc>
            </a:pPr>
            <a:endParaRPr lang="en-US" dirty="0" smtClean="0"/>
          </a:p>
        </p:txBody>
      </p:sp>
      <p:pic>
        <p:nvPicPr>
          <p:cNvPr id="10444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5075" y="830263"/>
            <a:ext cx="4022725" cy="2743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pic>
        <p:nvPicPr>
          <p:cNvPr id="104448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35550" y="3573463"/>
            <a:ext cx="4013200" cy="2740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sp>
        <p:nvSpPr>
          <p:cNvPr id="1044488" name="Text Box 8"/>
          <p:cNvSpPr txBox="1">
            <a:spLocks noChangeArrowheads="1"/>
          </p:cNvSpPr>
          <p:nvPr/>
        </p:nvSpPr>
        <p:spPr bwMode="auto">
          <a:xfrm rot="16200000">
            <a:off x="4099719" y="4617244"/>
            <a:ext cx="2255837" cy="2444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000" dirty="0">
                <a:solidFill>
                  <a:schemeClr val="tx2"/>
                </a:solidFill>
                <a:latin typeface="Arial" charset="0"/>
              </a:rPr>
              <a:t>Relative energy loss in dead material</a:t>
            </a:r>
          </a:p>
        </p:txBody>
      </p:sp>
      <p:sp>
        <p:nvSpPr>
          <p:cNvPr id="1044489" name="Text Box 9"/>
          <p:cNvSpPr txBox="1">
            <a:spLocks noChangeArrowheads="1"/>
          </p:cNvSpPr>
          <p:nvPr/>
        </p:nvSpPr>
        <p:spPr bwMode="auto">
          <a:xfrm rot="16200000">
            <a:off x="4080669" y="1874043"/>
            <a:ext cx="2255838" cy="2444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000" dirty="0">
                <a:solidFill>
                  <a:schemeClr val="tx2"/>
                </a:solidFill>
                <a:latin typeface="Arial" charset="0"/>
              </a:rPr>
              <a:t>Relative energy loss in dead material</a:t>
            </a:r>
          </a:p>
        </p:txBody>
      </p:sp>
      <p:graphicFrame>
        <p:nvGraphicFramePr>
          <p:cNvPr id="211969" name="Object 1"/>
          <p:cNvGraphicFramePr>
            <a:graphicFrameLocks noChangeAspect="1"/>
          </p:cNvGraphicFramePr>
          <p:nvPr/>
        </p:nvGraphicFramePr>
        <p:xfrm>
          <a:off x="762000" y="5791200"/>
          <a:ext cx="38100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160" name="Equation" r:id="rId5" imgW="3809880" imgH="368280" progId="Equation.DSMT4">
                  <p:embed/>
                </p:oleObj>
              </mc:Choice>
              <mc:Fallback>
                <p:oleObj name="Equation" r:id="rId5" imgW="380988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791200"/>
                        <a:ext cx="38100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19900" y="3733800"/>
            <a:ext cx="495792" cy="567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19900" y="990600"/>
            <a:ext cx="495792" cy="567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Out-of-cluster Corrections</a:t>
            </a:r>
          </a:p>
        </p:txBody>
      </p:sp>
      <p:sp>
        <p:nvSpPr>
          <p:cNvPr id="1117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4343400" cy="5334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/>
              <a:t>Compensate loss of true signal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Limited efficiency of noise suppression scheme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Discard cells with small true energy not close to a primary or secondary seed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Accidental acceptance of a pure noise cell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Can be significant for isolated </a:t>
            </a:r>
            <a:r>
              <a:rPr lang="en-US" sz="1800" dirty="0" err="1"/>
              <a:t>pions</a:t>
            </a:r>
            <a:endParaRPr lang="en-US" sz="1800" dirty="0"/>
          </a:p>
          <a:p>
            <a:pPr lvl="2">
              <a:lnSpc>
                <a:spcPct val="80000"/>
              </a:lnSpc>
            </a:pPr>
            <a:r>
              <a:rPr lang="en-US" sz="1600" dirty="0"/>
              <a:t>10% at low energy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Correction derived from single </a:t>
            </a:r>
            <a:r>
              <a:rPr lang="en-US" sz="1800" dirty="0" err="1"/>
              <a:t>pions</a:t>
            </a:r>
            <a:endParaRPr lang="en-US" sz="1800" dirty="0"/>
          </a:p>
          <a:p>
            <a:pPr lvl="2">
              <a:lnSpc>
                <a:spcPct val="80000"/>
              </a:lnSpc>
            </a:pPr>
            <a:r>
              <a:rPr lang="en-US" sz="1600" dirty="0"/>
              <a:t>Compensates the isolated particle loss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But in jets neighboring clusters can pick up lost energy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Use isolation moment to measure effective “free surface” of each cluster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Scale single </a:t>
            </a:r>
            <a:r>
              <a:rPr lang="en-US" sz="1600" dirty="0" err="1"/>
              <a:t>pion</a:t>
            </a:r>
            <a:r>
              <a:rPr lang="en-US" sz="1600" dirty="0"/>
              <a:t> correction with this moment (0…1</a:t>
            </a:r>
            <a:r>
              <a:rPr lang="en-US" sz="1600" dirty="0" smtClean="0"/>
              <a:t>)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Additive correction:</a:t>
            </a:r>
            <a:endParaRPr lang="en-US" sz="2000" dirty="0"/>
          </a:p>
          <a:p>
            <a:pPr lvl="2">
              <a:lnSpc>
                <a:spcPct val="80000"/>
              </a:lnSpc>
            </a:pPr>
            <a:r>
              <a:rPr lang="en-US" sz="1600" dirty="0"/>
              <a:t> </a:t>
            </a:r>
          </a:p>
        </p:txBody>
      </p:sp>
      <p:pic>
        <p:nvPicPr>
          <p:cNvPr id="11171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03288"/>
            <a:ext cx="4360863" cy="5421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sp>
        <p:nvSpPr>
          <p:cNvPr id="1117189" name="Text Box 5"/>
          <p:cNvSpPr txBox="1">
            <a:spLocks noChangeArrowheads="1"/>
          </p:cNvSpPr>
          <p:nvPr/>
        </p:nvSpPr>
        <p:spPr bwMode="auto">
          <a:xfrm>
            <a:off x="6034088" y="2438400"/>
            <a:ext cx="1390650" cy="36671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single pions</a:t>
            </a:r>
          </a:p>
        </p:txBody>
      </p:sp>
      <p:sp>
        <p:nvSpPr>
          <p:cNvPr id="1117190" name="Text Box 6"/>
          <p:cNvSpPr txBox="1">
            <a:spLocks noChangeArrowheads="1"/>
          </p:cNvSpPr>
          <p:nvPr/>
        </p:nvSpPr>
        <p:spPr bwMode="auto">
          <a:xfrm>
            <a:off x="6134100" y="5500688"/>
            <a:ext cx="1192213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QCD jets</a:t>
            </a:r>
          </a:p>
        </p:txBody>
      </p:sp>
      <p:graphicFrame>
        <p:nvGraphicFramePr>
          <p:cNvPr id="210945" name="Object 1"/>
          <p:cNvGraphicFramePr>
            <a:graphicFrameLocks noChangeAspect="1"/>
          </p:cNvGraphicFramePr>
          <p:nvPr/>
        </p:nvGraphicFramePr>
        <p:xfrm>
          <a:off x="762000" y="5943600"/>
          <a:ext cx="5384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184" name="Equation" r:id="rId4" imgW="5384520" imgH="812520" progId="Equation.DSMT4">
                  <p:embed/>
                </p:oleObj>
              </mc:Choice>
              <mc:Fallback>
                <p:oleObj name="Equation" r:id="rId4" imgW="538452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943600"/>
                        <a:ext cx="5384800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0" y="2667000"/>
            <a:ext cx="495792" cy="567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0" y="5334000"/>
            <a:ext cx="495792" cy="567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Topological Cell </a:t>
            </a:r>
            <a:r>
              <a:rPr lang="en-US" dirty="0" smtClean="0"/>
              <a:t>Cluster Implementation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Collect cell into energy “blobs”</a:t>
            </a:r>
          </a:p>
          <a:p>
            <a:pPr lvl="1"/>
            <a:r>
              <a:rPr lang="en-US" dirty="0" smtClean="0"/>
              <a:t>Idea is to collect all cell signals belonging to a given particle into one cluster of cells</a:t>
            </a:r>
          </a:p>
          <a:p>
            <a:pPr lvl="2"/>
            <a:r>
              <a:rPr lang="en-US" dirty="0" smtClean="0"/>
              <a:t>Basically reconstruct the shower for each particle entering the calorimeter</a:t>
            </a:r>
          </a:p>
          <a:p>
            <a:pPr lvl="1"/>
            <a:r>
              <a:rPr lang="en-US" dirty="0" smtClean="0"/>
              <a:t>Needs algorithm to form energy blobs at the location of the shower signal in the calorimeter</a:t>
            </a:r>
          </a:p>
          <a:p>
            <a:pPr lvl="2"/>
            <a:r>
              <a:rPr lang="en-US" dirty="0" smtClean="0"/>
              <a:t>Follow the shower-induced cell signal correlations</a:t>
            </a:r>
          </a:p>
          <a:p>
            <a:r>
              <a:rPr lang="en-US" dirty="0" smtClean="0"/>
              <a:t>Extract most significant signal from all calorimeter cells</a:t>
            </a:r>
          </a:p>
          <a:p>
            <a:pPr lvl="1"/>
            <a:r>
              <a:rPr lang="en-US" dirty="0" smtClean="0"/>
              <a:t>Cluster formation uses signal significance as guidance</a:t>
            </a:r>
          </a:p>
          <a:p>
            <a:pPr lvl="2"/>
            <a:r>
              <a:rPr lang="en-US" dirty="0" smtClean="0"/>
              <a:t>Not the total signal – noise changes from calorimeter region to calorimeter region</a:t>
            </a:r>
          </a:p>
          <a:p>
            <a:pPr lvl="1"/>
            <a:r>
              <a:rPr lang="en-US" dirty="0" smtClean="0"/>
              <a:t>Implicit noise suppression in cluster formation</a:t>
            </a:r>
          </a:p>
          <a:p>
            <a:pPr lvl="2"/>
            <a:r>
              <a:rPr lang="en-US" dirty="0" smtClean="0"/>
              <a:t>Cluster signals should include least amount of noise</a:t>
            </a:r>
            <a:endParaRPr lang="en-US" dirty="0"/>
          </a:p>
        </p:txBody>
      </p:sp>
      <p:grpSp>
        <p:nvGrpSpPr>
          <p:cNvPr id="4" name="Group 7"/>
          <p:cNvGrpSpPr>
            <a:grpSpLocks noChangeAspect="1"/>
          </p:cNvGrpSpPr>
          <p:nvPr/>
        </p:nvGrpSpPr>
        <p:grpSpPr bwMode="auto">
          <a:xfrm>
            <a:off x="4711700" y="917575"/>
            <a:ext cx="4030092" cy="2740025"/>
            <a:chOff x="2426" y="432"/>
            <a:chExt cx="3103" cy="2110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26" y="510"/>
              <a:ext cx="3039" cy="20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</p:pic>
        <p:sp>
          <p:nvSpPr>
            <p:cNvPr id="7" name="Text Box 9"/>
            <p:cNvSpPr txBox="1">
              <a:spLocks noChangeAspect="1" noChangeArrowheads="1"/>
            </p:cNvSpPr>
            <p:nvPr/>
          </p:nvSpPr>
          <p:spPr bwMode="auto">
            <a:xfrm>
              <a:off x="2834" y="432"/>
              <a:ext cx="2493" cy="2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600" dirty="0">
                  <a:solidFill>
                    <a:srgbClr val="0000FF"/>
                  </a:solidFill>
                  <a:latin typeface="Calibri" pitchFamily="34" charset="0"/>
                </a:rPr>
                <a:t>Electronic Noise in Calorimeter Cells </a:t>
              </a:r>
            </a:p>
          </p:txBody>
        </p:sp>
        <p:sp>
          <p:nvSpPr>
            <p:cNvPr id="8" name="Text Box 10"/>
            <p:cNvSpPr txBox="1">
              <a:spLocks noChangeAspect="1" noChangeArrowheads="1"/>
            </p:cNvSpPr>
            <p:nvPr/>
          </p:nvSpPr>
          <p:spPr bwMode="auto">
            <a:xfrm rot="5400000">
              <a:off x="4377" y="1329"/>
              <a:ext cx="1997" cy="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000" dirty="0">
                  <a:latin typeface="Arial" charset="0"/>
                </a:rPr>
                <a:t>S. </a:t>
              </a:r>
              <a:r>
                <a:rPr lang="en-US" sz="1000" dirty="0" err="1">
                  <a:latin typeface="Arial" charset="0"/>
                </a:rPr>
                <a:t>Menke</a:t>
              </a:r>
              <a:r>
                <a:rPr lang="en-US" sz="1000" dirty="0">
                  <a:latin typeface="Arial" charset="0"/>
                </a:rPr>
                <a:t>, ATLAS Physics Workshop 07/2005</a:t>
              </a:r>
            </a:p>
          </p:txBody>
        </p:sp>
      </p:grpSp>
      <p:grpSp>
        <p:nvGrpSpPr>
          <p:cNvPr id="5" name="Group 13"/>
          <p:cNvGrpSpPr>
            <a:grpSpLocks noChangeAspect="1"/>
          </p:cNvGrpSpPr>
          <p:nvPr/>
        </p:nvGrpSpPr>
        <p:grpSpPr bwMode="auto">
          <a:xfrm>
            <a:off x="4724400" y="3735388"/>
            <a:ext cx="3998912" cy="2741612"/>
            <a:chOff x="2544" y="432"/>
            <a:chExt cx="3103" cy="2127"/>
          </a:xfrm>
        </p:grpSpPr>
        <p:pic>
          <p:nvPicPr>
            <p:cNvPr id="10" name="Picture 1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44" y="527"/>
              <a:ext cx="3046" cy="20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</p:pic>
        <p:sp>
          <p:nvSpPr>
            <p:cNvPr id="11" name="Text Box 15"/>
            <p:cNvSpPr txBox="1">
              <a:spLocks noChangeAspect="1" noChangeArrowheads="1"/>
            </p:cNvSpPr>
            <p:nvPr/>
          </p:nvSpPr>
          <p:spPr bwMode="auto">
            <a:xfrm>
              <a:off x="3037" y="432"/>
              <a:ext cx="2323" cy="26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600" dirty="0">
                  <a:solidFill>
                    <a:srgbClr val="0000FF"/>
                  </a:solidFill>
                  <a:latin typeface="Calibri" pitchFamily="34" charset="0"/>
                </a:rPr>
                <a:t>Pile-up Noise in Calorimeter Cells </a:t>
              </a:r>
            </a:p>
          </p:txBody>
        </p:sp>
        <p:sp>
          <p:nvSpPr>
            <p:cNvPr id="12" name="Text Box 16"/>
            <p:cNvSpPr txBox="1">
              <a:spLocks noChangeAspect="1" noChangeArrowheads="1"/>
            </p:cNvSpPr>
            <p:nvPr/>
          </p:nvSpPr>
          <p:spPr bwMode="auto">
            <a:xfrm rot="5400000">
              <a:off x="4495" y="1326"/>
              <a:ext cx="1996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sz="1000">
                  <a:latin typeface="Arial" charset="0"/>
                </a:rPr>
                <a:t>S. Menke, ATLAS Physics Workshop 07/2005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2" descr="Old Ma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14400"/>
            <a:ext cx="8001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74260" y="1575137"/>
            <a:ext cx="8469740" cy="2123658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60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TopoCluster</a:t>
            </a: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Performance</a:t>
            </a:r>
          </a:p>
          <a:p>
            <a:pPr algn="ctr">
              <a:buNone/>
            </a:pP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 Data &amp; MC</a:t>
            </a:r>
            <a:endParaRPr lang="en-US" sz="60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291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2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810000"/>
            <a:ext cx="588437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of </a:t>
            </a:r>
            <a:r>
              <a:rPr lang="en-US" dirty="0" err="1" smtClean="0"/>
              <a:t>TopoCluster</a:t>
            </a:r>
            <a:r>
              <a:rPr lang="en-US" dirty="0" smtClean="0"/>
              <a:t> Moments</a:t>
            </a:r>
            <a:endParaRPr lang="en-US" dirty="0"/>
          </a:p>
        </p:txBody>
      </p:sp>
      <p:pic>
        <p:nvPicPr>
          <p:cNvPr id="13742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761999"/>
            <a:ext cx="5715000" cy="2718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990600" y="6611779"/>
            <a:ext cx="3505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000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en-US" sz="1000" i="1" dirty="0" smtClean="0">
                <a:latin typeface="Calibri" pitchFamily="34" charset="0"/>
                <a:cs typeface="Calibri" pitchFamily="34" charset="0"/>
              </a:rPr>
              <a:t>all plots on this slide from </a:t>
            </a:r>
            <a:r>
              <a:rPr lang="en-US" sz="1000" b="1" dirty="0" smtClean="0">
                <a:latin typeface="Calibri" pitchFamily="34" charset="0"/>
                <a:cs typeface="Calibri" pitchFamily="34" charset="0"/>
              </a:rPr>
              <a:t>ATLAS-CONF-2010-053</a:t>
            </a:r>
            <a:r>
              <a:rPr lang="en-US" sz="1000" dirty="0" smtClean="0">
                <a:latin typeface="Calibri" pitchFamily="34" charset="0"/>
                <a:cs typeface="Calibri" pitchFamily="34" charset="0"/>
              </a:rPr>
              <a:t>)</a:t>
            </a:r>
            <a:endParaRPr lang="en-US" sz="1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95400" y="5666601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cluster depth (EM)</a:t>
            </a:r>
            <a:endParaRPr lang="en-US" sz="1200" b="1" dirty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67200" y="5666601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cluster depth (HAD)</a:t>
            </a:r>
            <a:endParaRPr lang="en-US" sz="1200" b="1" dirty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19600" y="2175403"/>
            <a:ext cx="1600200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cluster </a:t>
            </a:r>
          </a:p>
          <a:p>
            <a:pPr algn="r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isolation</a:t>
            </a:r>
          </a:p>
          <a:p>
            <a:pPr algn="r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(EM)</a:t>
            </a:r>
            <a:endParaRPr lang="en-US" sz="1200" b="1" dirty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15200" y="2175403"/>
            <a:ext cx="1600200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cluster </a:t>
            </a:r>
          </a:p>
          <a:p>
            <a:pPr algn="r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isolation</a:t>
            </a:r>
          </a:p>
          <a:p>
            <a:pPr algn="r">
              <a:buNone/>
            </a:pPr>
            <a:r>
              <a:rPr lang="en-US" sz="1200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(HAD)</a:t>
            </a:r>
            <a:endParaRPr lang="en-US" sz="1200" b="1" dirty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Content Placeholder 3"/>
          <p:cNvSpPr txBox="1">
            <a:spLocks/>
          </p:cNvSpPr>
          <p:nvPr/>
        </p:nvSpPr>
        <p:spPr bwMode="auto">
          <a:xfrm>
            <a:off x="5715000" y="3886200"/>
            <a:ext cx="3429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796925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r>
              <a:rPr lang="en-US" sz="2000" kern="0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Calibri" pitchFamily="34" charset="0"/>
              </a:rPr>
              <a:t>Complex cluster observables well described in MC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66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1250950" marR="0" lvl="2" indent="-3365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r>
              <a:rPr lang="en-US" kern="0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Calibri" pitchFamily="34" charset="0"/>
              </a:rPr>
              <a:t>Distributions affected by shower structures, detector geometries, noise patterns, …</a:t>
            </a:r>
          </a:p>
          <a:p>
            <a:pPr marL="1250950" marR="0" lvl="2" indent="-3365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r>
              <a:rPr lang="en-US" kern="0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Calibri" pitchFamily="34" charset="0"/>
              </a:rPr>
              <a:t>Simulation works well inside and outside of jets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1658938" marR="0" lvl="3" indent="-29368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 pitchFamily="34" charset="0"/>
            </a:endParaRPr>
          </a:p>
          <a:p>
            <a:pPr marL="339725" marR="0" lvl="0" indent="-3397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762000"/>
            <a:ext cx="3200400" cy="3048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Local </a:t>
            </a:r>
            <a:r>
              <a:rPr lang="en-US" dirty="0" err="1" smtClean="0"/>
              <a:t>Hadronic</a:t>
            </a:r>
            <a:r>
              <a:rPr lang="en-US" dirty="0" smtClean="0"/>
              <a:t> Calibration (LCW) in cluster context</a:t>
            </a:r>
          </a:p>
          <a:p>
            <a:pPr lvl="1"/>
            <a:r>
              <a:rPr lang="en-US" dirty="0" smtClean="0"/>
              <a:t>Attempt to reduce signal fluctuations dynamically</a:t>
            </a:r>
          </a:p>
          <a:p>
            <a:pPr lvl="2"/>
            <a:r>
              <a:rPr lang="en-US" dirty="0" smtClean="0"/>
              <a:t>Explicit use of calorimeter signal features, e.g. cell energy density, spatial cell signal distribution</a:t>
            </a:r>
          </a:p>
          <a:p>
            <a:pPr lvl="1"/>
            <a:r>
              <a:rPr lang="en-US" dirty="0" smtClean="0"/>
              <a:t>Applied at topological cell cluster level</a:t>
            </a:r>
          </a:p>
          <a:p>
            <a:pPr lvl="2"/>
            <a:r>
              <a:rPr lang="en-US" dirty="0" smtClean="0"/>
              <a:t>Exploits cluster kinematics, shapes &amp; location</a:t>
            </a:r>
          </a:p>
          <a:p>
            <a:pPr lvl="3">
              <a:buNone/>
            </a:pPr>
            <a:endParaRPr lang="en-US" dirty="0" smtClean="0">
              <a:latin typeface="Calibri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05600" y="5715000"/>
            <a:ext cx="2181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2010 Data/MC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Variable Validation</a:t>
            </a:r>
            <a:endParaRPr lang="en-US" dirty="0"/>
          </a:p>
        </p:txBody>
      </p:sp>
      <p:pic>
        <p:nvPicPr>
          <p:cNvPr id="1893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0565" y="1143000"/>
            <a:ext cx="593563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33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4114800"/>
            <a:ext cx="599261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Mean isolation for EM &amp; HAD clusters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endParaRPr lang="en-US" sz="400" dirty="0" smtClean="0"/>
          </a:p>
          <a:p>
            <a:r>
              <a:rPr lang="en-US" dirty="0" smtClean="0"/>
              <a:t> Average cluster depth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0" y="30480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EM clusters</a:t>
            </a:r>
            <a:endParaRPr lang="en-US" sz="1400" b="1" dirty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10200" y="30480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HAD clusters</a:t>
            </a:r>
            <a:endParaRPr lang="en-US" sz="1400" b="1" dirty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2800" y="60930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EM clusters</a:t>
            </a:r>
            <a:endParaRPr lang="en-US" sz="1400" b="1" dirty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0" y="60930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HAD clusters</a:t>
            </a:r>
            <a:endParaRPr lang="en-US" sz="1400" b="1" dirty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96254" y="3724126"/>
            <a:ext cx="2181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2010 Data/MC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Jet Input Validation – Local </a:t>
            </a:r>
            <a:r>
              <a:rPr lang="en-US" sz="2000" dirty="0" err="1" smtClean="0"/>
              <a:t>Hadronic</a:t>
            </a:r>
            <a:r>
              <a:rPr lang="en-US" sz="2000" dirty="0" smtClean="0"/>
              <a:t> Energy Scale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762000"/>
            <a:ext cx="8686800" cy="5867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LCW – cluster  context </a:t>
            </a:r>
            <a:r>
              <a:rPr lang="en-US" dirty="0" err="1" smtClean="0"/>
              <a:t>hadronic</a:t>
            </a:r>
            <a:r>
              <a:rPr lang="en-US" dirty="0" smtClean="0"/>
              <a:t> calibration</a:t>
            </a:r>
          </a:p>
          <a:p>
            <a:pPr lvl="1"/>
            <a:r>
              <a:rPr lang="en-US" dirty="0" smtClean="0"/>
              <a:t>Highly factorized scheme</a:t>
            </a:r>
          </a:p>
          <a:p>
            <a:pPr lvl="2"/>
            <a:r>
              <a:rPr lang="en-US" dirty="0" smtClean="0"/>
              <a:t>Implements cluster classification specific calibration chains  for electromagnetic and </a:t>
            </a:r>
            <a:r>
              <a:rPr lang="en-US" dirty="0" err="1" smtClean="0"/>
              <a:t>hadronic</a:t>
            </a:r>
            <a:r>
              <a:rPr lang="en-US" dirty="0" smtClean="0"/>
              <a:t> clusters</a:t>
            </a:r>
          </a:p>
          <a:p>
            <a:pPr lvl="2"/>
            <a:r>
              <a:rPr lang="en-US" dirty="0" smtClean="0"/>
              <a:t>Corrections derived independently using detailed single particle simulations</a:t>
            </a:r>
          </a:p>
          <a:p>
            <a:pPr lvl="2"/>
            <a:r>
              <a:rPr lang="en-US" dirty="0" smtClean="0">
                <a:latin typeface="Calibri"/>
              </a:rPr>
              <a:t>All corrections derived from deposited energies at or around cluster location and their relation to the signal features</a:t>
            </a:r>
          </a:p>
          <a:p>
            <a:pPr lvl="1"/>
            <a:r>
              <a:rPr lang="en-US" dirty="0" smtClean="0">
                <a:latin typeface="Calibri"/>
              </a:rPr>
              <a:t>High demand  on (detector) simulation quality</a:t>
            </a:r>
          </a:p>
          <a:p>
            <a:pPr lvl="2"/>
            <a:r>
              <a:rPr lang="en-US" dirty="0" smtClean="0">
                <a:latin typeface="Calibri"/>
              </a:rPr>
              <a:t>Each step validated with collision data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endParaRPr lang="en-US" dirty="0" smtClean="0">
              <a:latin typeface="Calibri"/>
            </a:endParaRP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 </a:t>
            </a:r>
          </a:p>
          <a:p>
            <a:pPr lvl="1"/>
            <a:endParaRPr lang="en-US" dirty="0" smtClean="0">
              <a:latin typeface="Calibri"/>
            </a:endParaRPr>
          </a:p>
          <a:p>
            <a:pPr lvl="1"/>
            <a:r>
              <a:rPr lang="en-US" dirty="0" smtClean="0">
                <a:latin typeface="Calibri"/>
              </a:rPr>
              <a:t>Calibration signal calibrations &amp; corrections well reproduced even for clusters inside jets</a:t>
            </a:r>
          </a:p>
          <a:p>
            <a:pPr lvl="2"/>
            <a:r>
              <a:rPr lang="en-US" dirty="0" smtClean="0">
                <a:latin typeface="Calibri"/>
              </a:rPr>
              <a:t>Non-trivial confirmation of approach due to complex variable space and single particle source for parameters and functions</a:t>
            </a:r>
          </a:p>
          <a:p>
            <a:pPr lvl="2"/>
            <a:r>
              <a:rPr lang="en-US" dirty="0" smtClean="0">
                <a:latin typeface="Calibri"/>
              </a:rPr>
              <a:t>No significant quality variations as function of cluster location or transverse momentum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		</a:t>
            </a:r>
          </a:p>
          <a:p>
            <a:endParaRPr lang="en-US" dirty="0"/>
          </a:p>
        </p:txBody>
      </p:sp>
      <p:pic>
        <p:nvPicPr>
          <p:cNvPr id="137421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9877" y="2590800"/>
            <a:ext cx="848412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477000" y="2344579"/>
            <a:ext cx="2590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en-US" sz="1000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en-US" sz="1000" i="1" dirty="0" smtClean="0">
                <a:latin typeface="Calibri" pitchFamily="34" charset="0"/>
                <a:cs typeface="Calibri" pitchFamily="34" charset="0"/>
              </a:rPr>
              <a:t>all plots from </a:t>
            </a:r>
            <a:r>
              <a:rPr lang="en-US" sz="1000" b="1" dirty="0" smtClean="0">
                <a:latin typeface="Calibri" pitchFamily="34" charset="0"/>
                <a:cs typeface="Calibri" pitchFamily="34" charset="0"/>
              </a:rPr>
              <a:t>ATLAS-CONF-2010-053</a:t>
            </a:r>
            <a:r>
              <a:rPr lang="en-US" sz="1000" dirty="0" smtClean="0">
                <a:latin typeface="Calibri" pitchFamily="34" charset="0"/>
                <a:cs typeface="Calibri" pitchFamily="34" charset="0"/>
              </a:rPr>
              <a:t>)</a:t>
            </a:r>
            <a:endParaRPr lang="en-US" sz="1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3000" y="37338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400" b="1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hadronic</a:t>
            </a:r>
            <a:r>
              <a:rPr lang="en-US" sz="1400" b="1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response</a:t>
            </a:r>
            <a:endParaRPr lang="en-US" sz="1400" b="1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67200" y="33909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en-US" sz="1400" b="1" dirty="0" smtClean="0">
                <a:solidFill>
                  <a:srgbClr val="008000"/>
                </a:solidFill>
                <a:latin typeface="Calibri" pitchFamily="34" charset="0"/>
                <a:cs typeface="Calibri" pitchFamily="34" charset="0"/>
              </a:rPr>
              <a:t>+ out of cluster</a:t>
            </a:r>
            <a:endParaRPr lang="en-US" sz="1400" b="1" dirty="0">
              <a:solidFill>
                <a:srgbClr val="008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86600" y="33909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en-US" sz="1400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+ dead material</a:t>
            </a:r>
            <a:endParaRPr lang="en-US" sz="1400" b="1" dirty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13374" y="5835478"/>
            <a:ext cx="2181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2010 Data/MC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Jet Input Validation – Local </a:t>
            </a:r>
            <a:r>
              <a:rPr lang="en-US" sz="2000" dirty="0" err="1" smtClean="0"/>
              <a:t>Hadronic</a:t>
            </a:r>
            <a:r>
              <a:rPr lang="en-US" sz="2000" dirty="0" smtClean="0"/>
              <a:t> Energy Scale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762000"/>
            <a:ext cx="8686800" cy="5867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LCW – cluster  context </a:t>
            </a:r>
            <a:r>
              <a:rPr lang="en-US" dirty="0" err="1" smtClean="0"/>
              <a:t>hadronic</a:t>
            </a:r>
            <a:r>
              <a:rPr lang="en-US" dirty="0" smtClean="0"/>
              <a:t> calibration</a:t>
            </a:r>
          </a:p>
          <a:p>
            <a:pPr lvl="1"/>
            <a:r>
              <a:rPr lang="en-US" dirty="0" smtClean="0"/>
              <a:t>Highly factorized scheme</a:t>
            </a:r>
          </a:p>
          <a:p>
            <a:pPr lvl="2"/>
            <a:r>
              <a:rPr lang="en-US" dirty="0" smtClean="0"/>
              <a:t>Implements cluster classification specific calibration chains  for electromagnetic and </a:t>
            </a:r>
            <a:r>
              <a:rPr lang="en-US" dirty="0" err="1" smtClean="0"/>
              <a:t>hadronic</a:t>
            </a:r>
            <a:r>
              <a:rPr lang="en-US" dirty="0" smtClean="0"/>
              <a:t> clusters</a:t>
            </a:r>
          </a:p>
          <a:p>
            <a:pPr lvl="2"/>
            <a:r>
              <a:rPr lang="en-US" dirty="0" smtClean="0"/>
              <a:t>Corrections derived independently using detailed single particle simulations</a:t>
            </a:r>
          </a:p>
          <a:p>
            <a:pPr lvl="2"/>
            <a:r>
              <a:rPr lang="en-US" dirty="0" smtClean="0">
                <a:latin typeface="Calibri"/>
              </a:rPr>
              <a:t>All corrections derived from deposited energies at or around cluster location and their relation to the signal features</a:t>
            </a:r>
          </a:p>
          <a:p>
            <a:pPr lvl="1"/>
            <a:r>
              <a:rPr lang="en-US" dirty="0" smtClean="0">
                <a:latin typeface="Calibri"/>
              </a:rPr>
              <a:t>High demand  on (detector) simulation quality</a:t>
            </a:r>
          </a:p>
          <a:p>
            <a:pPr lvl="2"/>
            <a:r>
              <a:rPr lang="en-US" dirty="0" smtClean="0">
                <a:latin typeface="Calibri"/>
              </a:rPr>
              <a:t>Each step validated with collision data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endParaRPr lang="en-US" dirty="0" smtClean="0">
              <a:latin typeface="Calibri"/>
            </a:endParaRP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 </a:t>
            </a:r>
          </a:p>
          <a:p>
            <a:pPr lvl="1"/>
            <a:endParaRPr lang="en-US" dirty="0" smtClean="0">
              <a:latin typeface="Calibri"/>
            </a:endParaRPr>
          </a:p>
          <a:p>
            <a:pPr lvl="1"/>
            <a:r>
              <a:rPr lang="en-US" dirty="0" smtClean="0">
                <a:latin typeface="Calibri"/>
              </a:rPr>
              <a:t>Calibration signal calibrations &amp; corrections well reproduced even for clusters inside jets</a:t>
            </a:r>
          </a:p>
          <a:p>
            <a:pPr lvl="2"/>
            <a:r>
              <a:rPr lang="en-US" dirty="0" smtClean="0">
                <a:latin typeface="Calibri"/>
              </a:rPr>
              <a:t>Non-trivial confirmation of approach due to complex variable space and single particle source for parameters and functions</a:t>
            </a:r>
          </a:p>
          <a:p>
            <a:pPr lvl="2"/>
            <a:r>
              <a:rPr lang="en-US" dirty="0" smtClean="0">
                <a:latin typeface="Calibri"/>
              </a:rPr>
              <a:t>No significant quality variations as function of cluster location or transverse momentum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 </a:t>
            </a:r>
          </a:p>
          <a:p>
            <a:pPr lvl="3">
              <a:buNone/>
            </a:pPr>
            <a:r>
              <a:rPr lang="en-US" dirty="0" smtClean="0">
                <a:latin typeface="Calibri"/>
              </a:rPr>
              <a:t>		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77000" y="2286000"/>
            <a:ext cx="2590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en-US" sz="1000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en-US" sz="1000" i="1" dirty="0" smtClean="0">
                <a:latin typeface="Calibri" pitchFamily="34" charset="0"/>
                <a:cs typeface="Calibri" pitchFamily="34" charset="0"/>
              </a:rPr>
              <a:t>all plots from </a:t>
            </a:r>
            <a:r>
              <a:rPr lang="en-US" sz="1000" b="1" dirty="0" smtClean="0">
                <a:latin typeface="Calibri" pitchFamily="34" charset="0"/>
                <a:cs typeface="Calibri" pitchFamily="34" charset="0"/>
              </a:rPr>
              <a:t>ATLAS-CONF-2010-053</a:t>
            </a:r>
            <a:r>
              <a:rPr lang="en-US" sz="1000" dirty="0" smtClean="0">
                <a:latin typeface="Calibri" pitchFamily="34" charset="0"/>
                <a:cs typeface="Calibri" pitchFamily="34" charset="0"/>
              </a:rPr>
              <a:t>)</a:t>
            </a:r>
            <a:endParaRPr lang="en-US" sz="1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3000" y="3675221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400" b="1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hadronic</a:t>
            </a:r>
            <a:r>
              <a:rPr lang="en-US" sz="1400" b="1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response</a:t>
            </a:r>
            <a:endParaRPr lang="en-US" sz="1400" b="1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67200" y="3332321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en-US" sz="1400" b="1" dirty="0" smtClean="0">
                <a:solidFill>
                  <a:srgbClr val="008000"/>
                </a:solidFill>
                <a:latin typeface="Calibri" pitchFamily="34" charset="0"/>
                <a:cs typeface="Calibri" pitchFamily="34" charset="0"/>
              </a:rPr>
              <a:t>+ out of cluster</a:t>
            </a:r>
            <a:endParaRPr lang="en-US" sz="1400" b="1" dirty="0">
              <a:solidFill>
                <a:srgbClr val="008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86600" y="3332321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en-US" sz="1400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+ dead material</a:t>
            </a:r>
            <a:endParaRPr lang="en-US" sz="1400" b="1" dirty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894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799" y="2529173"/>
            <a:ext cx="8458201" cy="2525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295400" y="3294221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400" b="1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hadronic</a:t>
            </a:r>
            <a:r>
              <a:rPr lang="en-US" sz="1400" b="1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response</a:t>
            </a:r>
            <a:endParaRPr lang="en-US" sz="1400" b="1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86200" y="3748444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en-US" sz="1400" b="1" dirty="0" smtClean="0">
                <a:solidFill>
                  <a:srgbClr val="008000"/>
                </a:solidFill>
                <a:latin typeface="Calibri" pitchFamily="34" charset="0"/>
                <a:cs typeface="Calibri" pitchFamily="34" charset="0"/>
              </a:rPr>
              <a:t>+ out of cluster</a:t>
            </a:r>
            <a:endParaRPr lang="en-US" sz="1400" b="1" dirty="0">
              <a:solidFill>
                <a:srgbClr val="008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3748444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en-US" sz="1400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+ dead material</a:t>
            </a:r>
            <a:endParaRPr lang="en-US" sz="1400" b="1" dirty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13374" y="5835478"/>
            <a:ext cx="2181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2010 Data/MC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-1"/>
            <a:ext cx="8534400" cy="6858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86600" y="3810000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2011 MC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600821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178"/>
            <a:ext cx="8534400" cy="68518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86600" y="3881735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2011 MC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13213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848581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10400" y="3881735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2011 MC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117230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854700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08441" y="2895600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2011 MC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893267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Pile-up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dedicated study of 2011/2012 cluster properties in data (yet?)</a:t>
            </a:r>
          </a:p>
          <a:p>
            <a:pPr lvl="1"/>
            <a:r>
              <a:rPr lang="en-US" dirty="0" smtClean="0"/>
              <a:t>Revival in the context of the </a:t>
            </a:r>
            <a:r>
              <a:rPr lang="en-US" dirty="0" err="1" smtClean="0"/>
              <a:t>TopoCluster</a:t>
            </a:r>
            <a:r>
              <a:rPr lang="en-US" dirty="0" smtClean="0"/>
              <a:t> paper – the hope! </a:t>
            </a:r>
          </a:p>
          <a:p>
            <a:pPr lvl="2"/>
            <a:r>
              <a:rPr lang="en-US" dirty="0" smtClean="0"/>
              <a:t>We are trying to get this together Spring 2014…</a:t>
            </a:r>
          </a:p>
          <a:p>
            <a:pPr lvl="1"/>
            <a:r>
              <a:rPr lang="en-US" dirty="0" smtClean="0"/>
              <a:t>See material attached to agenda for more information about clusters in pile-up…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524000" y="5867400"/>
            <a:ext cx="60960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280437"/>
            <a:ext cx="2971800" cy="2850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80437"/>
            <a:ext cx="2971800" cy="2850452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967936"/>
              </p:ext>
            </p:extLst>
          </p:nvPr>
        </p:nvGraphicFramePr>
        <p:xfrm>
          <a:off x="4495800" y="3136900"/>
          <a:ext cx="3022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198" name="Equation" r:id="rId5" imgW="3022560" imgH="291960" progId="Equation.DSMT4">
                  <p:embed/>
                </p:oleObj>
              </mc:Choice>
              <mc:Fallback>
                <p:oleObj name="Equation" r:id="rId5" imgW="302256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136900"/>
                        <a:ext cx="30226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793017"/>
              </p:ext>
            </p:extLst>
          </p:nvPr>
        </p:nvGraphicFramePr>
        <p:xfrm>
          <a:off x="2724150" y="3124898"/>
          <a:ext cx="1244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199" name="Equation" r:id="rId7" imgW="1244520" imgH="291960" progId="Equation.DSMT4">
                  <p:embed/>
                </p:oleObj>
              </mc:Choice>
              <mc:Fallback>
                <p:oleObj name="Equation" r:id="rId7" imgW="124452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4150" y="3124898"/>
                        <a:ext cx="12446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905536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ATLAS Topological Cell Clustering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762000"/>
            <a:ext cx="4343400" cy="5943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Cluster seeding</a:t>
            </a:r>
          </a:p>
          <a:p>
            <a:pPr lvl="1"/>
            <a:r>
              <a:rPr lang="en-US" dirty="0" smtClean="0"/>
              <a:t>Defined by signal significance above primary threshold</a:t>
            </a:r>
          </a:p>
          <a:p>
            <a:pPr lvl="2"/>
            <a:r>
              <a:rPr lang="en-US" dirty="0" smtClean="0"/>
              <a:t>Cells above this threshold can seed cluster</a:t>
            </a:r>
          </a:p>
          <a:p>
            <a:r>
              <a:rPr lang="en-US" dirty="0" smtClean="0"/>
              <a:t>Cluster growth</a:t>
            </a:r>
          </a:p>
          <a:p>
            <a:pPr lvl="1"/>
            <a:r>
              <a:rPr lang="en-US" dirty="0" smtClean="0"/>
              <a:t>Defined by signal significance above secondary threshold</a:t>
            </a:r>
          </a:p>
          <a:p>
            <a:pPr lvl="2"/>
            <a:r>
              <a:rPr lang="en-US" dirty="0" smtClean="0"/>
              <a:t>Cells </a:t>
            </a:r>
            <a:r>
              <a:rPr lang="en-US" dirty="0" err="1" smtClean="0"/>
              <a:t>neighbouring</a:t>
            </a:r>
            <a:r>
              <a:rPr lang="en-US" dirty="0" smtClean="0"/>
              <a:t> seeds with significance above this threshold drive cluster growths</a:t>
            </a:r>
          </a:p>
          <a:p>
            <a:r>
              <a:rPr lang="en-US" dirty="0" smtClean="0"/>
              <a:t>Cluster signal</a:t>
            </a:r>
          </a:p>
          <a:p>
            <a:pPr lvl="1"/>
            <a:r>
              <a:rPr lang="en-US" dirty="0" smtClean="0"/>
              <a:t>Defined by cells with significance above basic threshold</a:t>
            </a:r>
          </a:p>
          <a:p>
            <a:pPr lvl="2"/>
            <a:r>
              <a:rPr lang="en-US" dirty="0" smtClean="0"/>
              <a:t>Cells to be considered in cluster energy sums</a:t>
            </a:r>
          </a:p>
          <a:p>
            <a:r>
              <a:rPr lang="en-US" dirty="0" smtClean="0"/>
              <a:t>Use of negative signal cells</a:t>
            </a:r>
          </a:p>
          <a:p>
            <a:pPr lvl="1"/>
            <a:r>
              <a:rPr lang="en-US" dirty="0" smtClean="0"/>
              <a:t>Thresholds are considered for the absolute (unsigned) signal magnitude</a:t>
            </a:r>
          </a:p>
          <a:p>
            <a:pPr lvl="2"/>
            <a:r>
              <a:rPr lang="en-US" dirty="0" smtClean="0"/>
              <a:t>Large negative signals can seed and grow clusters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Parameters for each stage optimized with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testbeam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data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Experimental single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pion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shower shapes guide cluster algorithm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develpoment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Clean tuning reference!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383701"/>
              </p:ext>
            </p:extLst>
          </p:nvPr>
        </p:nvGraphicFramePr>
        <p:xfrm>
          <a:off x="5499100" y="1066800"/>
          <a:ext cx="2870200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831" name="Equation" r:id="rId3" imgW="2869920" imgH="4647960" progId="Equation.DSMT4">
                  <p:embed/>
                </p:oleObj>
              </mc:Choice>
              <mc:Fallback>
                <p:oleObj name="Equation" r:id="rId3" imgW="2869920" imgH="464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9100" y="1066800"/>
                        <a:ext cx="2870200" cy="464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029200" y="6096000"/>
            <a:ext cx="3810000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en-US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Famous “4/2/0” clustering in ATLAS </a:t>
            </a:r>
            <a:endParaRPr lang="en-US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2" descr="Old Ma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14400"/>
            <a:ext cx="8001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85800" y="1219200"/>
            <a:ext cx="8458200" cy="3046988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Preparations for Higher Intensities and Energies</a:t>
            </a:r>
          </a:p>
          <a:p>
            <a:pPr algn="ctr">
              <a:buNone/>
            </a:pP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LHC 2015 &amp; Beyond…</a:t>
            </a:r>
            <a:endParaRPr lang="en-US" sz="60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992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</a:t>
            </a:r>
            <a:r>
              <a:rPr lang="en-US" dirty="0" err="1" smtClean="0"/>
              <a:t>TopoClusters</a:t>
            </a:r>
            <a:r>
              <a:rPr lang="en-US" dirty="0" smtClean="0"/>
              <a:t> (MHO!)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Formation</a:t>
            </a:r>
          </a:p>
          <a:p>
            <a:pPr lvl="1"/>
            <a:r>
              <a:rPr lang="en-US" dirty="0" smtClean="0"/>
              <a:t>No particular need to change cluster formation</a:t>
            </a:r>
          </a:p>
          <a:p>
            <a:pPr lvl="2"/>
            <a:r>
              <a:rPr lang="en-US" dirty="0" smtClean="0"/>
              <a:t>More important: update </a:t>
            </a:r>
            <a:r>
              <a:rPr lang="en-US" dirty="0" err="1" smtClean="0"/>
              <a:t>pilep</a:t>
            </a:r>
            <a:r>
              <a:rPr lang="en-US" dirty="0" smtClean="0"/>
              <a:t>-up fluctuations (RMS) – uses very old MC estimates, likely very wrong for </a:t>
            </a:r>
            <a:r>
              <a:rPr lang="en-US" dirty="0" err="1" smtClean="0"/>
              <a:t>endcap</a:t>
            </a:r>
            <a:r>
              <a:rPr lang="en-US" dirty="0" smtClean="0"/>
              <a:t>/forward</a:t>
            </a:r>
          </a:p>
          <a:p>
            <a:pPr lvl="2"/>
            <a:r>
              <a:rPr lang="en-US" dirty="0" smtClean="0"/>
              <a:t>More plots to confirm this week!</a:t>
            </a:r>
          </a:p>
          <a:p>
            <a:pPr lvl="1"/>
            <a:r>
              <a:rPr lang="en-US" dirty="0" smtClean="0"/>
              <a:t>Splitting scale is looked at</a:t>
            </a:r>
          </a:p>
          <a:p>
            <a:pPr lvl="2"/>
            <a:r>
              <a:rPr lang="en-US" dirty="0" smtClean="0"/>
              <a:t>Plays ~0 role in cluster splitting in 2012 anyway, due to higher reconstruction thresholds – not a very critical parameter</a:t>
            </a:r>
          </a:p>
          <a:p>
            <a:pPr lvl="2"/>
            <a:r>
              <a:rPr lang="en-US" dirty="0" smtClean="0"/>
              <a:t>Different (separate) treatment of (groups of) negative cells – not clear if this is useful? We can look at the HCW2013 contribution if interested… </a:t>
            </a:r>
          </a:p>
        </p:txBody>
      </p:sp>
    </p:spTree>
    <p:extLst>
      <p:ext uri="{BB962C8B-B14F-4D97-AF65-F5344CB8AC3E}">
        <p14:creationId xmlns:p14="http://schemas.microsoft.com/office/powerpoint/2010/main" val="125629343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</a:t>
            </a:r>
            <a:r>
              <a:rPr lang="en-US" dirty="0" err="1" smtClean="0"/>
              <a:t>TopoClusters</a:t>
            </a:r>
            <a:r>
              <a:rPr lang="en-US" dirty="0" smtClean="0"/>
              <a:t> (MHO!)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calibration</a:t>
            </a:r>
          </a:p>
          <a:p>
            <a:pPr lvl="1"/>
            <a:r>
              <a:rPr lang="en-US" dirty="0" err="1" smtClean="0"/>
              <a:t>Hadronic</a:t>
            </a:r>
            <a:r>
              <a:rPr lang="en-US" dirty="0" smtClean="0"/>
              <a:t> cell weights from single particle signals at chosen sigma</a:t>
            </a:r>
          </a:p>
          <a:p>
            <a:pPr lvl="2"/>
            <a:r>
              <a:rPr lang="en-US" dirty="0" smtClean="0"/>
              <a:t>Important choice – works best if sigma matches fluctuations at the “same” </a:t>
            </a:r>
            <a:r>
              <a:rPr lang="el-GR" dirty="0" smtClean="0"/>
              <a:t>μ</a:t>
            </a:r>
            <a:r>
              <a:rPr lang="en-US" dirty="0" smtClean="0"/>
              <a:t>!</a:t>
            </a:r>
          </a:p>
          <a:p>
            <a:pPr lvl="2"/>
            <a:r>
              <a:rPr lang="en-US" dirty="0" smtClean="0"/>
              <a:t>Note that signals and truth reference do not include pile-up (in-time or out-of-time!</a:t>
            </a:r>
          </a:p>
          <a:p>
            <a:pPr lvl="1"/>
            <a:r>
              <a:rPr lang="en-US" dirty="0" smtClean="0"/>
              <a:t>Task: check phase space for parameters used in calibrations and corrections in the presence of pile-up</a:t>
            </a:r>
          </a:p>
          <a:p>
            <a:pPr lvl="2"/>
            <a:r>
              <a:rPr lang="en-US" dirty="0" smtClean="0"/>
              <a:t>Cluster shape/density/location modifications possibly shifting parameters and correlations outside of phase space covered by single pion MC…</a:t>
            </a:r>
          </a:p>
        </p:txBody>
      </p:sp>
    </p:spTree>
    <p:extLst>
      <p:ext uri="{BB962C8B-B14F-4D97-AF65-F5344CB8AC3E}">
        <p14:creationId xmlns:p14="http://schemas.microsoft.com/office/powerpoint/2010/main" val="2223355095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</a:t>
            </a:r>
            <a:r>
              <a:rPr lang="en-US" dirty="0" err="1" smtClean="0"/>
              <a:t>TopoClusters</a:t>
            </a:r>
            <a:r>
              <a:rPr lang="en-US" dirty="0" smtClean="0"/>
              <a:t> (MHO)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Pile-up suppression of clusters</a:t>
            </a:r>
          </a:p>
          <a:p>
            <a:pPr lvl="1"/>
            <a:r>
              <a:rPr lang="en-US" dirty="0" smtClean="0"/>
              <a:t>Based on track-cluster matching </a:t>
            </a:r>
          </a:p>
          <a:p>
            <a:pPr lvl="2"/>
            <a:r>
              <a:rPr lang="en-US" dirty="0" smtClean="0"/>
              <a:t>Potential to remove clusters matched to a non-primary vertex track…</a:t>
            </a:r>
          </a:p>
          <a:p>
            <a:pPr lvl="1"/>
            <a:r>
              <a:rPr lang="en-US" dirty="0" smtClean="0"/>
              <a:t>Some concerns</a:t>
            </a:r>
          </a:p>
          <a:p>
            <a:pPr lvl="2"/>
            <a:r>
              <a:rPr lang="en-US" dirty="0" smtClean="0"/>
              <a:t>Imbalance of neutral and charged response inside and outside e.g. jets</a:t>
            </a:r>
          </a:p>
          <a:p>
            <a:pPr lvl="2"/>
            <a:r>
              <a:rPr lang="en-US" dirty="0" smtClean="0"/>
              <a:t>Stability of “classification” – easier to see for jets with finite catchment area, cluster catchment area not </a:t>
            </a:r>
            <a:r>
              <a:rPr lang="en-US" smtClean="0"/>
              <a:t>so clear…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00740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2" descr="Old Ma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14400"/>
            <a:ext cx="8001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71594" y="1219200"/>
            <a:ext cx="8053551" cy="2123658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Backup [1]</a:t>
            </a:r>
          </a:p>
          <a:p>
            <a:pPr algn="ctr">
              <a:buNone/>
            </a:pP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Principles of </a:t>
            </a:r>
            <a:r>
              <a:rPr lang="en-US" sz="60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Calorimetry</a:t>
            </a:r>
            <a:endParaRPr lang="en-US" sz="60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758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of </a:t>
            </a:r>
            <a:r>
              <a:rPr lang="en-US" dirty="0" err="1" smtClean="0"/>
              <a:t>Calorimetry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Detector needs for multi-purpose collider experiments</a:t>
            </a:r>
          </a:p>
          <a:p>
            <a:pPr lvl="1"/>
            <a:r>
              <a:rPr lang="en-US" dirty="0" smtClean="0"/>
              <a:t>Tracking for charged particle momentum measurement </a:t>
            </a:r>
          </a:p>
          <a:p>
            <a:pPr lvl="1"/>
            <a:r>
              <a:rPr lang="en-US" dirty="0" smtClean="0"/>
              <a:t>Calorimeters for charged and neutral particle energy measurement</a:t>
            </a:r>
          </a:p>
          <a:p>
            <a:pPr lvl="1"/>
            <a:r>
              <a:rPr lang="en-US" dirty="0" err="1" smtClean="0"/>
              <a:t>Muon</a:t>
            </a:r>
            <a:r>
              <a:rPr lang="en-US" dirty="0" smtClean="0"/>
              <a:t> spectrometers (tracking) for </a:t>
            </a:r>
            <a:r>
              <a:rPr lang="en-US" dirty="0" err="1" smtClean="0"/>
              <a:t>muon</a:t>
            </a:r>
            <a:r>
              <a:rPr lang="en-US" dirty="0" smtClean="0"/>
              <a:t> momentum measurements</a:t>
            </a:r>
          </a:p>
          <a:p>
            <a:r>
              <a:rPr lang="en-US" dirty="0" smtClean="0"/>
              <a:t>Underlying physics for </a:t>
            </a:r>
            <a:r>
              <a:rPr lang="en-US" dirty="0" err="1" smtClean="0"/>
              <a:t>calorimetry</a:t>
            </a:r>
            <a:r>
              <a:rPr lang="en-US" dirty="0" smtClean="0"/>
              <a:t>: particle interaction with matter</a:t>
            </a:r>
          </a:p>
          <a:p>
            <a:pPr lvl="1"/>
            <a:r>
              <a:rPr lang="en-US" dirty="0" smtClean="0"/>
              <a:t>Electromagnetic cascades</a:t>
            </a:r>
          </a:p>
          <a:p>
            <a:pPr lvl="1"/>
            <a:r>
              <a:rPr lang="en-US" dirty="0" err="1" smtClean="0"/>
              <a:t>Hadronic</a:t>
            </a:r>
            <a:r>
              <a:rPr lang="en-US" dirty="0" smtClean="0"/>
              <a:t> cascades</a:t>
            </a:r>
          </a:p>
          <a:p>
            <a:pPr lvl="1"/>
            <a:r>
              <a:rPr lang="en-US" dirty="0" err="1" smtClean="0"/>
              <a:t>Muon</a:t>
            </a:r>
            <a:r>
              <a:rPr lang="en-US" dirty="0" smtClean="0"/>
              <a:t> energy loss</a:t>
            </a:r>
          </a:p>
          <a:p>
            <a:r>
              <a:rPr lang="en-US" dirty="0" smtClean="0"/>
              <a:t>Calorimetric principles in particle detection</a:t>
            </a:r>
          </a:p>
          <a:p>
            <a:pPr lvl="1"/>
            <a:r>
              <a:rPr lang="en-US" dirty="0" smtClean="0"/>
              <a:t>Conversion of deposited energy into an extractable signal in homogeneous and sampling calorimeters</a:t>
            </a:r>
          </a:p>
          <a:p>
            <a:pPr lvl="1"/>
            <a:r>
              <a:rPr lang="en-US" dirty="0" smtClean="0"/>
              <a:t>Minimum ionizing particles and </a:t>
            </a:r>
            <a:r>
              <a:rPr lang="en-US" dirty="0" err="1" smtClean="0"/>
              <a:t>muons</a:t>
            </a:r>
            <a:endParaRPr lang="en-US" dirty="0" smtClean="0"/>
          </a:p>
          <a:p>
            <a:pPr lvl="1"/>
            <a:r>
              <a:rPr lang="en-US" dirty="0" smtClean="0"/>
              <a:t>General signal features of electromagnetic and </a:t>
            </a:r>
            <a:r>
              <a:rPr lang="en-US" dirty="0" err="1" smtClean="0"/>
              <a:t>hadronic</a:t>
            </a:r>
            <a:r>
              <a:rPr lang="en-US" dirty="0" smtClean="0"/>
              <a:t> showers</a:t>
            </a:r>
          </a:p>
          <a:p>
            <a:r>
              <a:rPr lang="en-US" dirty="0" smtClean="0"/>
              <a:t>Calorimeter characteristics in sampling calorimeters</a:t>
            </a:r>
          </a:p>
          <a:p>
            <a:pPr lvl="1"/>
            <a:r>
              <a:rPr lang="en-US" dirty="0" smtClean="0"/>
              <a:t>Sampling fraction </a:t>
            </a:r>
          </a:p>
          <a:p>
            <a:pPr lvl="1"/>
            <a:r>
              <a:rPr lang="en-US" dirty="0" smtClean="0"/>
              <a:t>Signal linearity and relative resolution</a:t>
            </a:r>
          </a:p>
          <a:p>
            <a:pPr lvl="1"/>
            <a:r>
              <a:rPr lang="en-US" dirty="0" smtClean="0"/>
              <a:t>Non-compensation </a:t>
            </a:r>
          </a:p>
          <a:p>
            <a:r>
              <a:rPr lang="en-US" dirty="0" smtClean="0"/>
              <a:t>Signal extraction</a:t>
            </a:r>
          </a:p>
          <a:p>
            <a:pPr lvl="1"/>
            <a:r>
              <a:rPr lang="en-US" dirty="0" smtClean="0"/>
              <a:t>Charge collection</a:t>
            </a:r>
          </a:p>
          <a:p>
            <a:pPr lvl="1"/>
            <a:r>
              <a:rPr lang="en-US" dirty="0" smtClean="0"/>
              <a:t>Current measurement</a:t>
            </a:r>
          </a:p>
          <a:p>
            <a:pPr lvl="1"/>
            <a:r>
              <a:rPr lang="en-US" dirty="0" smtClean="0"/>
              <a:t>Pulse shapes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Interaction with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Cascades or showers</a:t>
            </a:r>
          </a:p>
          <a:p>
            <a:pPr lvl="1"/>
            <a:r>
              <a:rPr lang="en-US" dirty="0" smtClean="0"/>
              <a:t>Most particles entering matter start a shower of secondary particles</a:t>
            </a:r>
          </a:p>
          <a:p>
            <a:pPr lvl="2"/>
            <a:r>
              <a:rPr lang="en-US" dirty="0" smtClean="0"/>
              <a:t>Exception: </a:t>
            </a:r>
            <a:r>
              <a:rPr lang="en-US" dirty="0" err="1" smtClean="0"/>
              <a:t>muons</a:t>
            </a:r>
            <a:r>
              <a:rPr lang="en-US" dirty="0" smtClean="0"/>
              <a:t> and neutrinos</a:t>
            </a:r>
          </a:p>
          <a:p>
            <a:pPr lvl="1"/>
            <a:r>
              <a:rPr lang="en-US" dirty="0" smtClean="0"/>
              <a:t>The character of these cascades depends on the nature of the particle</a:t>
            </a:r>
          </a:p>
          <a:p>
            <a:pPr lvl="2"/>
            <a:r>
              <a:rPr lang="en-US" dirty="0" smtClean="0"/>
              <a:t>Electrons, photons: cascades are formed by QED processes</a:t>
            </a:r>
          </a:p>
          <a:p>
            <a:pPr lvl="2"/>
            <a:r>
              <a:rPr lang="en-US" dirty="0" smtClean="0"/>
              <a:t>Hadrons: cascades are dominantly formed by QCD processes</a:t>
            </a:r>
          </a:p>
          <a:p>
            <a:pPr lvl="1"/>
            <a:r>
              <a:rPr lang="en-US" dirty="0" smtClean="0"/>
              <a:t>Extensions/size of these showers</a:t>
            </a:r>
          </a:p>
          <a:p>
            <a:pPr lvl="2"/>
            <a:r>
              <a:rPr lang="en-US" dirty="0" smtClean="0"/>
              <a:t>Again depends on particle type</a:t>
            </a:r>
          </a:p>
          <a:p>
            <a:pPr lvl="2"/>
            <a:r>
              <a:rPr lang="en-US" dirty="0" smtClean="0"/>
              <a:t>Electromagnetic showers typically small and compact</a:t>
            </a:r>
          </a:p>
          <a:p>
            <a:pPr lvl="2"/>
            <a:r>
              <a:rPr lang="en-US" dirty="0" err="1" smtClean="0"/>
              <a:t>Hadronic</a:t>
            </a:r>
            <a:r>
              <a:rPr lang="en-US" dirty="0" smtClean="0"/>
              <a:t> showers much larger</a:t>
            </a:r>
          </a:p>
          <a:p>
            <a:pPr lvl="2"/>
            <a:r>
              <a:rPr lang="en-US" dirty="0" smtClean="0"/>
              <a:t>Common feature: shower depths scales approximately as log(E)</a:t>
            </a:r>
          </a:p>
          <a:p>
            <a:pPr lvl="3"/>
            <a:r>
              <a:rPr lang="en-US" dirty="0" smtClean="0"/>
              <a:t>Higher energies do not require much deeper detectors!</a:t>
            </a:r>
          </a:p>
          <a:p>
            <a:pPr lvl="3"/>
            <a:r>
              <a:rPr lang="en-US" dirty="0" smtClean="0"/>
              <a:t>But very different longitudinal and radial scales - </a:t>
            </a:r>
            <a:r>
              <a:rPr lang="en-US" dirty="0"/>
              <a:t>m</a:t>
            </a:r>
            <a:r>
              <a:rPr lang="en-US" dirty="0" smtClean="0"/>
              <a:t>aterial and particle type dependent!</a:t>
            </a:r>
          </a:p>
          <a:p>
            <a:r>
              <a:rPr lang="en-US" dirty="0" smtClean="0"/>
              <a:t>Shower development and age</a:t>
            </a:r>
          </a:p>
          <a:p>
            <a:pPr lvl="1"/>
            <a:r>
              <a:rPr lang="en-US" dirty="0" smtClean="0"/>
              <a:t>Shower maximum</a:t>
            </a:r>
          </a:p>
          <a:p>
            <a:pPr lvl="2"/>
            <a:r>
              <a:rPr lang="en-US" dirty="0" smtClean="0"/>
              <a:t>Depth at which average energy of shower particles is too small to continue production of </a:t>
            </a:r>
            <a:r>
              <a:rPr lang="en-US" dirty="0" err="1" smtClean="0"/>
              <a:t>secondaries</a:t>
            </a:r>
            <a:r>
              <a:rPr lang="en-US" dirty="0" smtClean="0"/>
              <a:t> – shower development starts to slow down/stop </a:t>
            </a:r>
          </a:p>
          <a:p>
            <a:pPr lvl="1"/>
            <a:r>
              <a:rPr lang="en-US" dirty="0" smtClean="0"/>
              <a:t>Age of shower</a:t>
            </a:r>
          </a:p>
          <a:p>
            <a:pPr lvl="2"/>
            <a:r>
              <a:rPr lang="en-US" dirty="0" smtClean="0"/>
              <a:t>Depth of shower</a:t>
            </a:r>
          </a:p>
          <a:p>
            <a:pPr lvl="1"/>
            <a:r>
              <a:rPr lang="en-US" dirty="0" smtClean="0"/>
              <a:t>Shower width</a:t>
            </a:r>
          </a:p>
          <a:p>
            <a:pPr lvl="2"/>
            <a:r>
              <a:rPr lang="en-US" dirty="0" smtClean="0"/>
              <a:t>Extend of shower perpendicular to direction of flight of incoming particle</a:t>
            </a:r>
          </a:p>
          <a:p>
            <a:pPr lvl="1"/>
            <a:r>
              <a:rPr lang="en-US" dirty="0" smtClean="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Electromagnetic Showers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4343400" cy="5943600"/>
          </a:xfrm>
        </p:spPr>
        <p:txBody>
          <a:bodyPr/>
          <a:lstStyle/>
          <a:p>
            <a:r>
              <a:rPr lang="en-US" dirty="0" smtClean="0"/>
              <a:t>QED drives cascade development</a:t>
            </a:r>
          </a:p>
          <a:p>
            <a:pPr lvl="1"/>
            <a:r>
              <a:rPr lang="en-US" dirty="0" smtClean="0"/>
              <a:t>High energetic electrons entering material emit photons in the electric field of the nuclei</a:t>
            </a:r>
          </a:p>
          <a:p>
            <a:pPr lvl="2"/>
            <a:r>
              <a:rPr lang="en-US" dirty="0" err="1" smtClean="0"/>
              <a:t>Bremsstrahlung</a:t>
            </a:r>
            <a:endParaRPr lang="en-US" dirty="0" smtClean="0"/>
          </a:p>
          <a:p>
            <a:pPr lvl="1"/>
            <a:r>
              <a:rPr lang="en-US" dirty="0" smtClean="0"/>
              <a:t>High energetic photons produce </a:t>
            </a:r>
            <a:r>
              <a:rPr lang="en-US" dirty="0" err="1" smtClean="0"/>
              <a:t>e+e</a:t>
            </a:r>
            <a:r>
              <a:rPr lang="en-US" dirty="0" smtClean="0"/>
              <a:t>- pairs in the electric field of the nuclei</a:t>
            </a:r>
          </a:p>
          <a:p>
            <a:pPr lvl="2"/>
            <a:r>
              <a:rPr lang="en-US" dirty="0" smtClean="0"/>
              <a:t>Pair production</a:t>
            </a:r>
          </a:p>
          <a:p>
            <a:r>
              <a:rPr lang="en-US" dirty="0" smtClean="0"/>
              <a:t>Rossi’s shower model (1952!)</a:t>
            </a:r>
          </a:p>
          <a:p>
            <a:pPr lvl="1"/>
            <a:r>
              <a:rPr lang="en-US" dirty="0" smtClean="0"/>
              <a:t>Simple model of interplay of electron energy loss and photon pair production</a:t>
            </a:r>
          </a:p>
          <a:p>
            <a:pPr lvl="2"/>
            <a:r>
              <a:rPr lang="en-US" dirty="0" smtClean="0"/>
              <a:t>Uses critical energy as cutoff for shower development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800600" y="920750"/>
          <a:ext cx="426720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22" name="Equation" r:id="rId4" imgW="4267080" imgH="1688760" progId="Equation.DSMT4">
                  <p:embed/>
                </p:oleObj>
              </mc:Choice>
              <mc:Fallback>
                <p:oleObj name="Equation" r:id="rId4" imgW="4267080" imgH="16887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920750"/>
                        <a:ext cx="4267200" cy="168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800600" y="2679700"/>
          <a:ext cx="3886200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23" name="Equation" r:id="rId6" imgW="3886200" imgH="1587240" progId="Equation.DSMT4">
                  <p:embed/>
                </p:oleObj>
              </mc:Choice>
              <mc:Fallback>
                <p:oleObj name="Equation" r:id="rId6" imgW="3886200" imgH="15872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679700"/>
                        <a:ext cx="3886200" cy="158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 bwMode="auto">
          <a:xfrm>
            <a:off x="4724400" y="914400"/>
            <a:ext cx="4267200" cy="16764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724400" y="2590800"/>
            <a:ext cx="4267200" cy="16764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419600"/>
            <a:ext cx="1219200" cy="1981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Electromagnetic Showers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4343400" cy="5943600"/>
          </a:xfrm>
        </p:spPr>
        <p:txBody>
          <a:bodyPr/>
          <a:lstStyle/>
          <a:p>
            <a:r>
              <a:rPr lang="en-US" dirty="0" smtClean="0"/>
              <a:t>QED drives cascade development</a:t>
            </a:r>
          </a:p>
          <a:p>
            <a:pPr lvl="1"/>
            <a:r>
              <a:rPr lang="en-US" dirty="0" smtClean="0"/>
              <a:t>High energetic electrons entering material emit photons in the electric field of the nuclei</a:t>
            </a:r>
          </a:p>
          <a:p>
            <a:pPr lvl="2"/>
            <a:r>
              <a:rPr lang="en-US" dirty="0" err="1" smtClean="0"/>
              <a:t>Bremsstrahlung</a:t>
            </a:r>
            <a:endParaRPr lang="en-US" dirty="0" smtClean="0"/>
          </a:p>
          <a:p>
            <a:pPr lvl="1"/>
            <a:r>
              <a:rPr lang="en-US" dirty="0" smtClean="0"/>
              <a:t>High energetic photons produce </a:t>
            </a:r>
            <a:r>
              <a:rPr lang="en-US" dirty="0" err="1" smtClean="0"/>
              <a:t>e+e</a:t>
            </a:r>
            <a:r>
              <a:rPr lang="en-US" dirty="0" smtClean="0"/>
              <a:t>- pairs in the electric field of the nuclei</a:t>
            </a:r>
          </a:p>
          <a:p>
            <a:pPr lvl="2"/>
            <a:r>
              <a:rPr lang="en-US" dirty="0" smtClean="0"/>
              <a:t>Pair production</a:t>
            </a:r>
          </a:p>
          <a:p>
            <a:r>
              <a:rPr lang="en-US" dirty="0" smtClean="0"/>
              <a:t>Rossi’s shower model (1952!)</a:t>
            </a:r>
          </a:p>
          <a:p>
            <a:pPr lvl="1"/>
            <a:r>
              <a:rPr lang="en-US" dirty="0" smtClean="0"/>
              <a:t>Simple model of interplay of electron energy loss and photon pair production</a:t>
            </a:r>
          </a:p>
          <a:p>
            <a:pPr lvl="2"/>
            <a:r>
              <a:rPr lang="en-US" dirty="0" smtClean="0"/>
              <a:t>Uses critical energy as cutoff for shower development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800600" y="920750"/>
          <a:ext cx="426720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046" name="Equation" r:id="rId4" imgW="4267080" imgH="1688760" progId="Equation.DSMT4">
                  <p:embed/>
                </p:oleObj>
              </mc:Choice>
              <mc:Fallback>
                <p:oleObj name="Equation" r:id="rId4" imgW="4267080" imgH="16887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920750"/>
                        <a:ext cx="4267200" cy="168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800600" y="2679700"/>
          <a:ext cx="3886200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047" name="Equation" r:id="rId6" imgW="3886200" imgH="1587240" progId="Equation.DSMT4">
                  <p:embed/>
                </p:oleObj>
              </mc:Choice>
              <mc:Fallback>
                <p:oleObj name="Equation" r:id="rId6" imgW="3886200" imgH="15872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679700"/>
                        <a:ext cx="3886200" cy="158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 bwMode="auto">
          <a:xfrm>
            <a:off x="4724400" y="2590800"/>
            <a:ext cx="4267200" cy="16764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Electromagnetic Showers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4343400" cy="5943600"/>
          </a:xfrm>
        </p:spPr>
        <p:txBody>
          <a:bodyPr/>
          <a:lstStyle/>
          <a:p>
            <a:r>
              <a:rPr lang="en-US" dirty="0" smtClean="0"/>
              <a:t>QED drives cascade development</a:t>
            </a:r>
          </a:p>
          <a:p>
            <a:pPr lvl="1"/>
            <a:r>
              <a:rPr lang="en-US" dirty="0" smtClean="0"/>
              <a:t>High energetic electrons entering material emit photons in the electric field of the nuclei</a:t>
            </a:r>
          </a:p>
          <a:p>
            <a:pPr lvl="2"/>
            <a:r>
              <a:rPr lang="en-US" dirty="0" err="1" smtClean="0"/>
              <a:t>Bremsstrahlung</a:t>
            </a:r>
            <a:endParaRPr lang="en-US" dirty="0" smtClean="0"/>
          </a:p>
          <a:p>
            <a:pPr lvl="1"/>
            <a:r>
              <a:rPr lang="en-US" dirty="0" smtClean="0"/>
              <a:t>High energetic photons produce </a:t>
            </a:r>
            <a:r>
              <a:rPr lang="en-US" dirty="0" err="1" smtClean="0"/>
              <a:t>e+e</a:t>
            </a:r>
            <a:r>
              <a:rPr lang="en-US" dirty="0" smtClean="0"/>
              <a:t>- pairs in the electric field of the nuclei</a:t>
            </a:r>
          </a:p>
          <a:p>
            <a:pPr lvl="2"/>
            <a:r>
              <a:rPr lang="en-US" dirty="0" smtClean="0"/>
              <a:t>Pair production</a:t>
            </a:r>
          </a:p>
          <a:p>
            <a:r>
              <a:rPr lang="en-US" dirty="0" smtClean="0"/>
              <a:t>Rossi’s shower model (1952!)</a:t>
            </a:r>
          </a:p>
          <a:p>
            <a:pPr lvl="1"/>
            <a:r>
              <a:rPr lang="en-US" dirty="0" smtClean="0"/>
              <a:t>Simple model of interplay of electron energy loss and photon pair production</a:t>
            </a:r>
          </a:p>
          <a:p>
            <a:pPr lvl="2"/>
            <a:r>
              <a:rPr lang="en-US" dirty="0" smtClean="0"/>
              <a:t>Uses critical energy as cutoff for shower development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800600" y="920750"/>
          <a:ext cx="426720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070" name="Equation" r:id="rId4" imgW="4267080" imgH="1688760" progId="Equation.DSMT4">
                  <p:embed/>
                </p:oleObj>
              </mc:Choice>
              <mc:Fallback>
                <p:oleObj name="Equation" r:id="rId4" imgW="4267080" imgH="16887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920750"/>
                        <a:ext cx="4267200" cy="168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800600" y="2679700"/>
          <a:ext cx="3886200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071" name="Equation" r:id="rId6" imgW="3886200" imgH="1587240" progId="Equation.DSMT4">
                  <p:embed/>
                </p:oleObj>
              </mc:Choice>
              <mc:Fallback>
                <p:oleObj name="Equation" r:id="rId6" imgW="3886200" imgH="15872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679700"/>
                        <a:ext cx="3886200" cy="158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ATLAS Topological Cell Clustering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762000"/>
            <a:ext cx="4343400" cy="5943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Cluster seeding</a:t>
            </a:r>
          </a:p>
          <a:p>
            <a:pPr lvl="1"/>
            <a:r>
              <a:rPr lang="en-US" dirty="0" smtClean="0"/>
              <a:t>Defined by signal significance above primary threshold</a:t>
            </a:r>
          </a:p>
          <a:p>
            <a:pPr lvl="2"/>
            <a:r>
              <a:rPr lang="en-US" dirty="0" smtClean="0"/>
              <a:t>Cells above this threshold can seed cluster</a:t>
            </a:r>
          </a:p>
          <a:p>
            <a:r>
              <a:rPr lang="en-US" dirty="0" smtClean="0"/>
              <a:t>Cluster growth control</a:t>
            </a:r>
          </a:p>
          <a:p>
            <a:pPr lvl="1"/>
            <a:r>
              <a:rPr lang="en-US" dirty="0" smtClean="0"/>
              <a:t>Defined by signal significance above secondary threshold</a:t>
            </a:r>
          </a:p>
          <a:p>
            <a:pPr lvl="2"/>
            <a:r>
              <a:rPr lang="en-US" dirty="0" smtClean="0"/>
              <a:t>Cells </a:t>
            </a:r>
            <a:r>
              <a:rPr lang="en-US" dirty="0" err="1" smtClean="0"/>
              <a:t>neighbouring</a:t>
            </a:r>
            <a:r>
              <a:rPr lang="en-US" dirty="0" smtClean="0"/>
              <a:t> seeds with significance above this threshold drive cluster growths</a:t>
            </a:r>
          </a:p>
          <a:p>
            <a:r>
              <a:rPr lang="en-US" dirty="0" smtClean="0"/>
              <a:t>Cluster signal</a:t>
            </a:r>
          </a:p>
          <a:p>
            <a:pPr lvl="1"/>
            <a:r>
              <a:rPr lang="en-US" dirty="0" smtClean="0"/>
              <a:t>Defined by cells with significance above basic threshold</a:t>
            </a:r>
          </a:p>
          <a:p>
            <a:pPr lvl="2"/>
            <a:r>
              <a:rPr lang="en-US" dirty="0" smtClean="0"/>
              <a:t>Cells to be considered in cluster energy sums</a:t>
            </a:r>
          </a:p>
          <a:p>
            <a:r>
              <a:rPr lang="en-US" dirty="0" smtClean="0"/>
              <a:t>Use of negative signal cells</a:t>
            </a:r>
          </a:p>
          <a:p>
            <a:pPr lvl="1"/>
            <a:r>
              <a:rPr lang="en-US" dirty="0" smtClean="0"/>
              <a:t>Thresholds are considered for the absolute (unsigned) signal magnitude</a:t>
            </a:r>
          </a:p>
          <a:p>
            <a:pPr lvl="2"/>
            <a:r>
              <a:rPr lang="en-US" dirty="0" smtClean="0"/>
              <a:t>Large negative signals can seed and grow clusters </a:t>
            </a:r>
          </a:p>
          <a:p>
            <a:r>
              <a:rPr lang="en-US" dirty="0" smtClean="0"/>
              <a:t>Parameters for each stage optimized with </a:t>
            </a:r>
            <a:r>
              <a:rPr lang="en-US" dirty="0" err="1" smtClean="0"/>
              <a:t>testbeam</a:t>
            </a:r>
            <a:r>
              <a:rPr lang="en-US" dirty="0" smtClean="0"/>
              <a:t> data</a:t>
            </a:r>
          </a:p>
          <a:p>
            <a:pPr lvl="1"/>
            <a:r>
              <a:rPr lang="en-US" dirty="0" smtClean="0"/>
              <a:t>Experimental single </a:t>
            </a:r>
            <a:r>
              <a:rPr lang="en-US" dirty="0" err="1" smtClean="0"/>
              <a:t>pion</a:t>
            </a:r>
            <a:r>
              <a:rPr lang="en-US" dirty="0" smtClean="0"/>
              <a:t> shower shapes guide cluster algorithm </a:t>
            </a:r>
            <a:r>
              <a:rPr lang="en-US" dirty="0" err="1" smtClean="0"/>
              <a:t>develpoment</a:t>
            </a:r>
            <a:endParaRPr lang="en-US" dirty="0" smtClean="0"/>
          </a:p>
          <a:p>
            <a:pPr lvl="2"/>
            <a:r>
              <a:rPr lang="en-US" dirty="0" smtClean="0"/>
              <a:t>Clean tuning reference!</a:t>
            </a:r>
            <a:endParaRPr lang="en-US" dirty="0"/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876800" y="914400"/>
            <a:ext cx="3962400" cy="3352800"/>
            <a:chOff x="102" y="702"/>
            <a:chExt cx="3216" cy="2166"/>
          </a:xfrm>
        </p:grpSpPr>
        <p:pic>
          <p:nvPicPr>
            <p:cNvPr id="9" name="Picture 14" descr="E180GeV_res_sumCl_topos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2" y="702"/>
              <a:ext cx="3216" cy="2166"/>
            </a:xfrm>
            <a:prstGeom prst="rect">
              <a:avLst/>
            </a:prstGeom>
            <a:noFill/>
          </p:spPr>
        </p:pic>
        <p:sp>
          <p:nvSpPr>
            <p:cNvPr id="10" name="Line 15"/>
            <p:cNvSpPr>
              <a:spLocks noChangeShapeType="1"/>
            </p:cNvSpPr>
            <p:nvPr/>
          </p:nvSpPr>
          <p:spPr bwMode="auto">
            <a:xfrm flipV="1">
              <a:off x="774" y="1422"/>
              <a:ext cx="624" cy="72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anchor="ctr"/>
            <a:lstStyle/>
            <a:p>
              <a:endParaRPr lang="en-US"/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 flipV="1">
              <a:off x="870" y="1806"/>
              <a:ext cx="1248" cy="384"/>
            </a:xfrm>
            <a:prstGeom prst="line">
              <a:avLst/>
            </a:prstGeom>
            <a:noFill/>
            <a:ln w="38100">
              <a:solidFill>
                <a:srgbClr val="339966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anchor="ctr"/>
            <a:lstStyle/>
            <a:p>
              <a:endParaRPr lang="en-US"/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 flipV="1">
              <a:off x="870" y="2190"/>
              <a:ext cx="2016" cy="48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anchor="ctr"/>
            <a:lstStyle/>
            <a:p>
              <a:endParaRPr lang="en-US"/>
            </a:p>
          </p:txBody>
        </p:sp>
        <p:sp>
          <p:nvSpPr>
            <p:cNvPr id="13" name="Text Box 18"/>
            <p:cNvSpPr txBox="1">
              <a:spLocks noChangeArrowheads="1"/>
            </p:cNvSpPr>
            <p:nvPr/>
          </p:nvSpPr>
          <p:spPr bwMode="auto">
            <a:xfrm>
              <a:off x="726" y="1661"/>
              <a:ext cx="335" cy="188"/>
            </a:xfrm>
            <a:prstGeom prst="rect">
              <a:avLst/>
            </a:prstGeom>
            <a:noFill/>
            <a:ln w="38100" algn="ctr">
              <a:noFill/>
              <a:prstDash val="sysDot"/>
              <a:miter lim="800000"/>
              <a:headEnd/>
              <a:tailEnd/>
            </a:ln>
            <a:effectLst/>
          </p:spPr>
          <p:txBody>
            <a:bodyPr lIns="0" tIns="0">
              <a:spAutoFit/>
            </a:bodyPr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sz="1600" b="1">
                  <a:solidFill>
                    <a:srgbClr val="FF0000"/>
                  </a:solidFill>
                  <a:latin typeface="Arial" charset="0"/>
                  <a:sym typeface="Symbol" pitchFamily="18" charset="2"/>
                </a:rPr>
                <a:t> P</a:t>
              </a:r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 bwMode="auto">
            <a:xfrm>
              <a:off x="1446" y="1757"/>
              <a:ext cx="336" cy="346"/>
            </a:xfrm>
            <a:prstGeom prst="rect">
              <a:avLst/>
            </a:prstGeom>
            <a:noFill/>
            <a:ln w="38100" algn="ctr">
              <a:noFill/>
              <a:prstDash val="sysDot"/>
              <a:miter lim="800000"/>
              <a:headEnd/>
              <a:tailEnd/>
            </a:ln>
            <a:effectLst/>
          </p:spPr>
          <p:txBody>
            <a:bodyPr lIns="0" tIns="0">
              <a:spAutoFit/>
            </a:bodyPr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sz="1600" b="1">
                  <a:solidFill>
                    <a:srgbClr val="008000"/>
                  </a:solidFill>
                  <a:latin typeface="Arial" charset="0"/>
                  <a:sym typeface="Symbol" pitchFamily="18" charset="2"/>
                </a:rPr>
                <a:t> N</a:t>
              </a:r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auto">
            <a:xfrm>
              <a:off x="2069" y="2045"/>
              <a:ext cx="337" cy="188"/>
            </a:xfrm>
            <a:prstGeom prst="rect">
              <a:avLst/>
            </a:prstGeom>
            <a:noFill/>
            <a:ln w="38100" algn="ctr">
              <a:noFill/>
              <a:prstDash val="sysDot"/>
              <a:miter lim="800000"/>
              <a:headEnd/>
              <a:tailEnd/>
            </a:ln>
            <a:effectLst/>
          </p:spPr>
          <p:txBody>
            <a:bodyPr lIns="0" tIns="0">
              <a:spAutoFit/>
            </a:bodyPr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sz="1600" b="1">
                  <a:solidFill>
                    <a:srgbClr val="FF6600"/>
                  </a:solidFill>
                  <a:latin typeface="Arial" charset="0"/>
                  <a:sym typeface="Symbol" pitchFamily="18" charset="2"/>
                </a:rPr>
                <a:t> S</a:t>
              </a:r>
            </a:p>
          </p:txBody>
        </p:sp>
      </p:grp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7108825" y="1828800"/>
            <a:ext cx="1863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000">
                <a:latin typeface="Arial" charset="0"/>
              </a:rPr>
              <a:t>180 GeV pions</a:t>
            </a:r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5367337" y="984250"/>
            <a:ext cx="3324225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>
                <a:latin typeface="Arial" charset="0"/>
              </a:rPr>
              <a:t>Resolution of Sum </a:t>
            </a:r>
            <a:r>
              <a:rPr lang="en-US" sz="2400" i="1">
                <a:latin typeface="Arial" charset="0"/>
              </a:rPr>
              <a:t>E</a:t>
            </a:r>
            <a:r>
              <a:rPr lang="en-US" sz="2400" baseline="-25000">
                <a:latin typeface="Arial" charset="0"/>
              </a:rPr>
              <a:t>clus</a:t>
            </a:r>
            <a:endParaRPr lang="en-US" sz="2400">
              <a:latin typeface="Arial" charset="0"/>
            </a:endParaRPr>
          </a:p>
        </p:txBody>
      </p:sp>
      <p:sp>
        <p:nvSpPr>
          <p:cNvPr id="18" name="Oval 35"/>
          <p:cNvSpPr>
            <a:spLocks noChangeArrowheads="1"/>
          </p:cNvSpPr>
          <p:nvPr/>
        </p:nvSpPr>
        <p:spPr bwMode="auto">
          <a:xfrm>
            <a:off x="5237162" y="2981325"/>
            <a:ext cx="720725" cy="358775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5029200" y="4267200"/>
            <a:ext cx="3654425" cy="2362200"/>
            <a:chOff x="3078" y="2094"/>
            <a:chExt cx="3166" cy="2226"/>
          </a:xfrm>
        </p:grpSpPr>
        <p:pic>
          <p:nvPicPr>
            <p:cNvPr id="20" name="Picture 24" descr="E180GeV_mean_sumCl_topos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78" y="2094"/>
              <a:ext cx="3166" cy="2226"/>
            </a:xfrm>
            <a:prstGeom prst="rect">
              <a:avLst/>
            </a:prstGeom>
            <a:noFill/>
          </p:spPr>
        </p:pic>
        <p:sp>
          <p:nvSpPr>
            <p:cNvPr id="21" name="Line 25"/>
            <p:cNvSpPr>
              <a:spLocks noChangeShapeType="1"/>
            </p:cNvSpPr>
            <p:nvPr/>
          </p:nvSpPr>
          <p:spPr bwMode="auto">
            <a:xfrm>
              <a:off x="3798" y="2766"/>
              <a:ext cx="624" cy="9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anchor="ctr"/>
            <a:lstStyle/>
            <a:p>
              <a:endParaRPr lang="en-US"/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3798" y="2718"/>
              <a:ext cx="1344" cy="336"/>
            </a:xfrm>
            <a:prstGeom prst="line">
              <a:avLst/>
            </a:prstGeom>
            <a:noFill/>
            <a:ln w="38100">
              <a:solidFill>
                <a:srgbClr val="339966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anchor="ctr"/>
            <a:lstStyle/>
            <a:p>
              <a:endParaRPr lang="en-US"/>
            </a:p>
          </p:txBody>
        </p:sp>
        <p:sp>
          <p:nvSpPr>
            <p:cNvPr id="23" name="Line 27"/>
            <p:cNvSpPr>
              <a:spLocks noChangeShapeType="1"/>
            </p:cNvSpPr>
            <p:nvPr/>
          </p:nvSpPr>
          <p:spPr bwMode="auto">
            <a:xfrm>
              <a:off x="3894" y="2718"/>
              <a:ext cx="2016" cy="19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anchor="ctr"/>
            <a:lstStyle/>
            <a:p>
              <a:endParaRPr lang="en-US"/>
            </a:p>
          </p:txBody>
        </p:sp>
        <p:sp>
          <p:nvSpPr>
            <p:cNvPr id="24" name="Text Box 28"/>
            <p:cNvSpPr txBox="1">
              <a:spLocks noChangeArrowheads="1"/>
            </p:cNvSpPr>
            <p:nvPr/>
          </p:nvSpPr>
          <p:spPr bwMode="auto">
            <a:xfrm>
              <a:off x="4950" y="2622"/>
              <a:ext cx="335" cy="504"/>
            </a:xfrm>
            <a:prstGeom prst="rect">
              <a:avLst/>
            </a:prstGeom>
            <a:noFill/>
            <a:ln w="38100" algn="ctr">
              <a:noFill/>
              <a:prstDash val="sysDot"/>
              <a:miter lim="800000"/>
              <a:headEnd/>
              <a:tailEnd/>
            </a:ln>
            <a:effectLst/>
          </p:spPr>
          <p:txBody>
            <a:bodyPr lIns="0" tIns="0">
              <a:spAutoFit/>
            </a:bodyPr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sz="1600" b="1">
                  <a:solidFill>
                    <a:srgbClr val="FF6600"/>
                  </a:solidFill>
                  <a:latin typeface="Arial" charset="0"/>
                  <a:sym typeface="Symbol" pitchFamily="18" charset="2"/>
                </a:rPr>
                <a:t> S</a:t>
              </a:r>
            </a:p>
          </p:txBody>
        </p:sp>
        <p:sp>
          <p:nvSpPr>
            <p:cNvPr id="25" name="Text Box 29"/>
            <p:cNvSpPr txBox="1">
              <a:spLocks noChangeArrowheads="1"/>
            </p:cNvSpPr>
            <p:nvPr/>
          </p:nvSpPr>
          <p:spPr bwMode="auto">
            <a:xfrm>
              <a:off x="4470" y="2959"/>
              <a:ext cx="335" cy="504"/>
            </a:xfrm>
            <a:prstGeom prst="rect">
              <a:avLst/>
            </a:prstGeom>
            <a:noFill/>
            <a:ln w="38100" algn="ctr">
              <a:noFill/>
              <a:prstDash val="sysDot"/>
              <a:miter lim="800000"/>
              <a:headEnd/>
              <a:tailEnd/>
            </a:ln>
            <a:effectLst/>
          </p:spPr>
          <p:txBody>
            <a:bodyPr lIns="0" tIns="0">
              <a:spAutoFit/>
            </a:bodyPr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sz="1600" b="1">
                  <a:solidFill>
                    <a:srgbClr val="008000"/>
                  </a:solidFill>
                  <a:latin typeface="Arial" charset="0"/>
                  <a:sym typeface="Symbol" pitchFamily="18" charset="2"/>
                </a:rPr>
                <a:t> N</a:t>
              </a:r>
            </a:p>
          </p:txBody>
        </p:sp>
        <p:sp>
          <p:nvSpPr>
            <p:cNvPr id="26" name="Text Box 30"/>
            <p:cNvSpPr txBox="1">
              <a:spLocks noChangeArrowheads="1"/>
            </p:cNvSpPr>
            <p:nvPr/>
          </p:nvSpPr>
          <p:spPr bwMode="auto">
            <a:xfrm>
              <a:off x="3894" y="3390"/>
              <a:ext cx="337" cy="504"/>
            </a:xfrm>
            <a:prstGeom prst="rect">
              <a:avLst/>
            </a:prstGeom>
            <a:noFill/>
            <a:ln w="38100" algn="ctr">
              <a:noFill/>
              <a:prstDash val="sysDot"/>
              <a:miter lim="800000"/>
              <a:headEnd/>
              <a:tailEnd/>
            </a:ln>
            <a:effectLst/>
          </p:spPr>
          <p:txBody>
            <a:bodyPr lIns="0" tIns="0">
              <a:spAutoFit/>
            </a:bodyPr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sz="1600" b="1">
                  <a:solidFill>
                    <a:srgbClr val="FF0000"/>
                  </a:solidFill>
                  <a:latin typeface="Arial" charset="0"/>
                  <a:sym typeface="Symbol" pitchFamily="18" charset="2"/>
                </a:rPr>
                <a:t> P</a:t>
              </a:r>
            </a:p>
          </p:txBody>
        </p:sp>
      </p:grp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5568950" y="4232275"/>
            <a:ext cx="2971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latin typeface="Arial" charset="0"/>
              </a:rPr>
              <a:t>Mean of Sum </a:t>
            </a:r>
            <a:r>
              <a:rPr lang="en-US" sz="2400" i="1" dirty="0" err="1">
                <a:latin typeface="Arial" charset="0"/>
              </a:rPr>
              <a:t>E</a:t>
            </a:r>
            <a:r>
              <a:rPr lang="en-US" sz="2400" baseline="-25000" dirty="0" err="1">
                <a:latin typeface="Arial" charset="0"/>
              </a:rPr>
              <a:t>clus</a:t>
            </a:r>
            <a:endParaRPr lang="en-US" sz="2400" dirty="0">
              <a:latin typeface="Arial" charset="0"/>
            </a:endParaRPr>
          </a:p>
        </p:txBody>
      </p:sp>
      <p:sp>
        <p:nvSpPr>
          <p:cNvPr id="28" name="Oval 33"/>
          <p:cNvSpPr>
            <a:spLocks noChangeArrowheads="1"/>
          </p:cNvSpPr>
          <p:nvPr/>
        </p:nvSpPr>
        <p:spPr bwMode="auto">
          <a:xfrm>
            <a:off x="5441950" y="4735513"/>
            <a:ext cx="720725" cy="358775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Electromagnetic Showers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4343400" cy="5943600"/>
          </a:xfrm>
        </p:spPr>
        <p:txBody>
          <a:bodyPr/>
          <a:lstStyle/>
          <a:p>
            <a:r>
              <a:rPr lang="en-US" dirty="0" smtClean="0"/>
              <a:t>QED drives cascade development</a:t>
            </a:r>
          </a:p>
          <a:p>
            <a:pPr lvl="1"/>
            <a:r>
              <a:rPr lang="en-US" dirty="0" smtClean="0"/>
              <a:t>High energetic electrons entering material emit photons in the electric field of the nuclei</a:t>
            </a:r>
          </a:p>
          <a:p>
            <a:pPr lvl="2"/>
            <a:r>
              <a:rPr lang="en-US" dirty="0" err="1" smtClean="0"/>
              <a:t>Bremsstrahlung</a:t>
            </a:r>
            <a:endParaRPr lang="en-US" dirty="0" smtClean="0"/>
          </a:p>
          <a:p>
            <a:pPr lvl="1"/>
            <a:r>
              <a:rPr lang="en-US" dirty="0" smtClean="0"/>
              <a:t>High energetic photons produce </a:t>
            </a:r>
            <a:r>
              <a:rPr lang="en-US" dirty="0" err="1" smtClean="0"/>
              <a:t>e+e</a:t>
            </a:r>
            <a:r>
              <a:rPr lang="en-US" dirty="0" smtClean="0"/>
              <a:t>- pairs in the electric field of the nuclei</a:t>
            </a:r>
          </a:p>
          <a:p>
            <a:pPr lvl="2"/>
            <a:r>
              <a:rPr lang="en-US" dirty="0" smtClean="0"/>
              <a:t>Pair production</a:t>
            </a:r>
          </a:p>
          <a:p>
            <a:r>
              <a:rPr lang="en-US" dirty="0" smtClean="0"/>
              <a:t>Rossi’s shower model (1952!)</a:t>
            </a:r>
          </a:p>
          <a:p>
            <a:pPr lvl="1"/>
            <a:r>
              <a:rPr lang="en-US" dirty="0" smtClean="0"/>
              <a:t>Simple model of interplay of electron energy loss and photon pair production</a:t>
            </a:r>
          </a:p>
          <a:p>
            <a:pPr lvl="2"/>
            <a:r>
              <a:rPr lang="en-US" dirty="0" smtClean="0"/>
              <a:t>Uses critical energy as cutoff for shower development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800600" y="920750"/>
          <a:ext cx="426720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140" name="Equation" r:id="rId4" imgW="4267080" imgH="1688760" progId="Equation.DSMT4">
                  <p:embed/>
                </p:oleObj>
              </mc:Choice>
              <mc:Fallback>
                <p:oleObj name="Equation" r:id="rId4" imgW="4267080" imgH="16887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920750"/>
                        <a:ext cx="4267200" cy="168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800600" y="2679700"/>
          <a:ext cx="3886200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141" name="Equation" r:id="rId6" imgW="3886200" imgH="1587240" progId="Equation.DSMT4">
                  <p:embed/>
                </p:oleObj>
              </mc:Choice>
              <mc:Fallback>
                <p:oleObj name="Equation" r:id="rId6" imgW="3886200" imgH="15872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679700"/>
                        <a:ext cx="3886200" cy="158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 bwMode="auto">
          <a:xfrm>
            <a:off x="4724400" y="914400"/>
            <a:ext cx="4267200" cy="16764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pic>
        <p:nvPicPr>
          <p:cNvPr id="139367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0" y="2590800"/>
            <a:ext cx="4267200" cy="409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837281"/>
              </p:ext>
            </p:extLst>
          </p:nvPr>
        </p:nvGraphicFramePr>
        <p:xfrm>
          <a:off x="7175500" y="4279900"/>
          <a:ext cx="215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142" name="Equation" r:id="rId9" imgW="215640" imgH="291960" progId="Equation.DSMT4">
                  <p:embed/>
                </p:oleObj>
              </mc:Choice>
              <mc:Fallback>
                <p:oleObj name="Equation" r:id="rId9" imgW="21564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75500" y="4279900"/>
                        <a:ext cx="215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 bwMode="auto">
          <a:xfrm flipV="1">
            <a:off x="7278624" y="5562600"/>
            <a:ext cx="0" cy="68580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stealth" w="med" len="lg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7278624" y="5084064"/>
            <a:ext cx="0" cy="38100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7278624" y="4572000"/>
            <a:ext cx="0" cy="38100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Electromagnetic Showers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4343400" cy="5943600"/>
          </a:xfrm>
        </p:spPr>
        <p:txBody>
          <a:bodyPr/>
          <a:lstStyle/>
          <a:p>
            <a:r>
              <a:rPr lang="en-US" dirty="0" smtClean="0"/>
              <a:t>QED drives cascade development</a:t>
            </a:r>
          </a:p>
          <a:p>
            <a:pPr lvl="1"/>
            <a:r>
              <a:rPr lang="en-US" dirty="0" smtClean="0"/>
              <a:t>High energetic electrons entering material emit photons in the electric field of the nuclei</a:t>
            </a:r>
          </a:p>
          <a:p>
            <a:pPr lvl="2"/>
            <a:r>
              <a:rPr lang="en-US" dirty="0" err="1" smtClean="0"/>
              <a:t>Bremsstrahlung</a:t>
            </a:r>
            <a:endParaRPr lang="en-US" dirty="0" smtClean="0"/>
          </a:p>
          <a:p>
            <a:pPr lvl="1"/>
            <a:r>
              <a:rPr lang="en-US" dirty="0" smtClean="0"/>
              <a:t>High energetic photons produce </a:t>
            </a:r>
            <a:r>
              <a:rPr lang="en-US" dirty="0" err="1" smtClean="0"/>
              <a:t>e+e</a:t>
            </a:r>
            <a:r>
              <a:rPr lang="en-US" dirty="0" smtClean="0"/>
              <a:t>- pairs in the electric field of the nuclei</a:t>
            </a:r>
          </a:p>
          <a:p>
            <a:pPr lvl="2"/>
            <a:r>
              <a:rPr lang="en-US" dirty="0" smtClean="0"/>
              <a:t>Pair production</a:t>
            </a:r>
          </a:p>
          <a:p>
            <a:r>
              <a:rPr lang="en-US" dirty="0" smtClean="0"/>
              <a:t>Rossi’s shower model (1952!)</a:t>
            </a:r>
          </a:p>
          <a:p>
            <a:pPr lvl="1"/>
            <a:r>
              <a:rPr lang="en-US" dirty="0" smtClean="0"/>
              <a:t>Simple model of interplay of electron energy loss and photon pair production</a:t>
            </a:r>
          </a:p>
          <a:p>
            <a:pPr lvl="2"/>
            <a:r>
              <a:rPr lang="en-US" dirty="0" smtClean="0"/>
              <a:t>Uses critical energy as cutoff for shower development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800600" y="920750"/>
          <a:ext cx="426720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7048" name="Equation" r:id="rId4" imgW="4267080" imgH="1688760" progId="Equation.DSMT4">
                  <p:embed/>
                </p:oleObj>
              </mc:Choice>
              <mc:Fallback>
                <p:oleObj name="Equation" r:id="rId4" imgW="4267080" imgH="16887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920750"/>
                        <a:ext cx="4267200" cy="168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 bwMode="auto">
          <a:xfrm>
            <a:off x="4724400" y="914400"/>
            <a:ext cx="4267200" cy="16764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pic>
        <p:nvPicPr>
          <p:cNvPr id="139367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18888" y="2667000"/>
            <a:ext cx="4096512" cy="409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Hadronic</a:t>
            </a:r>
            <a:r>
              <a:rPr lang="en-US" dirty="0" smtClean="0"/>
              <a:t> Showers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QCD drives fast shower development</a:t>
            </a:r>
          </a:p>
          <a:p>
            <a:pPr lvl="1"/>
            <a:r>
              <a:rPr lang="en-US" dirty="0" err="1" smtClean="0"/>
              <a:t>Hadron</a:t>
            </a:r>
            <a:r>
              <a:rPr lang="en-US" dirty="0" smtClean="0"/>
              <a:t> interacts with nucleon in nuclei</a:t>
            </a:r>
          </a:p>
          <a:p>
            <a:pPr lvl="2"/>
            <a:r>
              <a:rPr lang="en-US" dirty="0" smtClean="0"/>
              <a:t>Like a fixed target collision</a:t>
            </a:r>
          </a:p>
          <a:p>
            <a:pPr lvl="2"/>
            <a:r>
              <a:rPr lang="en-US" dirty="0" smtClean="0"/>
              <a:t>Develops intra-nuclear cascade (fast)</a:t>
            </a:r>
          </a:p>
          <a:p>
            <a:pPr lvl="1"/>
            <a:r>
              <a:rPr lang="en-US" dirty="0" err="1" smtClean="0"/>
              <a:t>Hadron</a:t>
            </a:r>
            <a:r>
              <a:rPr lang="en-US" dirty="0" smtClean="0"/>
              <a:t> production</a:t>
            </a:r>
          </a:p>
          <a:p>
            <a:pPr lvl="2"/>
            <a:r>
              <a:rPr lang="en-US" dirty="0" smtClean="0"/>
              <a:t>Secondary hadrons escape nucleus</a:t>
            </a:r>
          </a:p>
          <a:p>
            <a:pPr lvl="2"/>
            <a:r>
              <a:rPr lang="en-US" dirty="0" smtClean="0"/>
              <a:t>Neutral </a:t>
            </a:r>
            <a:r>
              <a:rPr lang="en-US" dirty="0" err="1" smtClean="0"/>
              <a:t>pions</a:t>
            </a:r>
            <a:r>
              <a:rPr lang="en-US" dirty="0" smtClean="0"/>
              <a:t> decay immediately into 2 photons </a:t>
            </a:r>
            <a:r>
              <a:rPr lang="en-US" dirty="0" smtClean="0">
                <a:latin typeface="Calibri"/>
              </a:rPr>
              <a:t>→ electromagnetic cascade</a:t>
            </a:r>
          </a:p>
          <a:p>
            <a:pPr lvl="2"/>
            <a:r>
              <a:rPr lang="en-US" dirty="0" smtClean="0">
                <a:latin typeface="Calibri"/>
              </a:rPr>
              <a:t>Other hadrons can hit other nucleons → inter-nuclear cascade</a:t>
            </a:r>
          </a:p>
          <a:p>
            <a:r>
              <a:rPr lang="en-US" dirty="0" smtClean="0">
                <a:latin typeface="Calibri"/>
              </a:rPr>
              <a:t>Slow de-excitation of nuclei</a:t>
            </a:r>
          </a:p>
          <a:p>
            <a:pPr lvl="1"/>
            <a:r>
              <a:rPr lang="en-US" dirty="0" smtClean="0">
                <a:latin typeface="Calibri"/>
              </a:rPr>
              <a:t>Remaining nucleus in excited state</a:t>
            </a:r>
          </a:p>
          <a:p>
            <a:pPr lvl="2"/>
            <a:r>
              <a:rPr lang="en-US" dirty="0" smtClean="0">
                <a:latin typeface="Calibri"/>
              </a:rPr>
              <a:t>Evaporates energy to reach stable (ground) state</a:t>
            </a:r>
          </a:p>
          <a:p>
            <a:pPr lvl="2"/>
            <a:r>
              <a:rPr lang="en-US" dirty="0" smtClean="0">
                <a:latin typeface="Calibri"/>
              </a:rPr>
              <a:t>Fission and </a:t>
            </a:r>
            <a:r>
              <a:rPr lang="en-US" dirty="0" err="1" smtClean="0">
                <a:latin typeface="Calibri"/>
              </a:rPr>
              <a:t>spallation</a:t>
            </a:r>
            <a:r>
              <a:rPr lang="en-US" dirty="0" smtClean="0">
                <a:latin typeface="Calibri"/>
              </a:rPr>
              <a:t> possible</a:t>
            </a:r>
          </a:p>
          <a:p>
            <a:pPr lvl="1"/>
            <a:r>
              <a:rPr lang="en-US" dirty="0" smtClean="0">
                <a:latin typeface="Calibri"/>
              </a:rPr>
              <a:t>Binding energy and low energetic photons</a:t>
            </a:r>
          </a:p>
          <a:p>
            <a:r>
              <a:rPr lang="en-US" dirty="0" smtClean="0">
                <a:latin typeface="Calibri"/>
              </a:rPr>
              <a:t>Large process fluctuations </a:t>
            </a:r>
          </a:p>
          <a:p>
            <a:pPr lvl="1"/>
            <a:r>
              <a:rPr lang="en-US" dirty="0" smtClean="0">
                <a:latin typeface="Calibri"/>
              </a:rPr>
              <a:t>~200 different interactions</a:t>
            </a:r>
          </a:p>
          <a:p>
            <a:pPr lvl="1"/>
            <a:r>
              <a:rPr lang="en-US" dirty="0" smtClean="0">
                <a:latin typeface="Calibri"/>
              </a:rPr>
              <a:t>Probability for any one of those &lt; 1%!</a:t>
            </a:r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10200" y="5181600"/>
            <a:ext cx="1190625" cy="14287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Hadronic</a:t>
            </a:r>
            <a:r>
              <a:rPr lang="en-US" dirty="0" smtClean="0"/>
              <a:t> Showers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QCD drives fast shower development</a:t>
            </a:r>
          </a:p>
          <a:p>
            <a:pPr lvl="1"/>
            <a:r>
              <a:rPr lang="en-US" dirty="0" err="1" smtClean="0"/>
              <a:t>Hadron</a:t>
            </a:r>
            <a:r>
              <a:rPr lang="en-US" dirty="0" smtClean="0"/>
              <a:t> interacts with nucleon in nuclei</a:t>
            </a:r>
          </a:p>
          <a:p>
            <a:pPr lvl="2"/>
            <a:r>
              <a:rPr lang="en-US" dirty="0" smtClean="0"/>
              <a:t>Like a fixed target collision</a:t>
            </a:r>
          </a:p>
          <a:p>
            <a:pPr lvl="2"/>
            <a:r>
              <a:rPr lang="en-US" dirty="0" smtClean="0"/>
              <a:t>Develops intra-nuclear cascade (fast)</a:t>
            </a:r>
          </a:p>
          <a:p>
            <a:pPr lvl="1"/>
            <a:r>
              <a:rPr lang="en-US" dirty="0" err="1" smtClean="0"/>
              <a:t>Hadron</a:t>
            </a:r>
            <a:r>
              <a:rPr lang="en-US" dirty="0" smtClean="0"/>
              <a:t> production</a:t>
            </a:r>
          </a:p>
          <a:p>
            <a:pPr lvl="2"/>
            <a:r>
              <a:rPr lang="en-US" dirty="0" smtClean="0"/>
              <a:t>Secondary hadrons escape nucleus</a:t>
            </a:r>
          </a:p>
          <a:p>
            <a:pPr lvl="2"/>
            <a:r>
              <a:rPr lang="en-US" dirty="0" smtClean="0"/>
              <a:t>Neutral </a:t>
            </a:r>
            <a:r>
              <a:rPr lang="en-US" dirty="0" err="1" smtClean="0"/>
              <a:t>pions</a:t>
            </a:r>
            <a:r>
              <a:rPr lang="en-US" dirty="0" smtClean="0"/>
              <a:t> decay immediately into 2 photons </a:t>
            </a:r>
            <a:r>
              <a:rPr lang="en-US" dirty="0" smtClean="0">
                <a:latin typeface="Calibri"/>
              </a:rPr>
              <a:t>→ electromagnetic cascade</a:t>
            </a:r>
          </a:p>
          <a:p>
            <a:pPr lvl="2"/>
            <a:r>
              <a:rPr lang="en-US" dirty="0" smtClean="0">
                <a:latin typeface="Calibri"/>
              </a:rPr>
              <a:t>Other hadrons can hit other nucleons → inter-nuclear cascade</a:t>
            </a:r>
          </a:p>
          <a:p>
            <a:r>
              <a:rPr lang="en-US" dirty="0" smtClean="0">
                <a:latin typeface="Calibri"/>
              </a:rPr>
              <a:t>Slow de-excitation of nuclei</a:t>
            </a:r>
          </a:p>
          <a:p>
            <a:pPr lvl="1"/>
            <a:r>
              <a:rPr lang="en-US" dirty="0" smtClean="0">
                <a:latin typeface="Calibri"/>
              </a:rPr>
              <a:t>Remaining nucleus in excited state</a:t>
            </a:r>
          </a:p>
          <a:p>
            <a:pPr lvl="2"/>
            <a:r>
              <a:rPr lang="en-US" dirty="0" smtClean="0">
                <a:latin typeface="Calibri"/>
              </a:rPr>
              <a:t>Evaporates energy to reach stable (ground) state</a:t>
            </a:r>
          </a:p>
          <a:p>
            <a:pPr lvl="2"/>
            <a:r>
              <a:rPr lang="en-US" dirty="0" smtClean="0">
                <a:latin typeface="Calibri"/>
              </a:rPr>
              <a:t>Fission and </a:t>
            </a:r>
            <a:r>
              <a:rPr lang="en-US" dirty="0" err="1" smtClean="0">
                <a:latin typeface="Calibri"/>
              </a:rPr>
              <a:t>spallation</a:t>
            </a:r>
            <a:r>
              <a:rPr lang="en-US" dirty="0" smtClean="0">
                <a:latin typeface="Calibri"/>
              </a:rPr>
              <a:t> possible</a:t>
            </a:r>
          </a:p>
          <a:p>
            <a:pPr lvl="1"/>
            <a:r>
              <a:rPr lang="en-US" dirty="0" smtClean="0">
                <a:latin typeface="Calibri"/>
              </a:rPr>
              <a:t>Binding energy and low energetic photons</a:t>
            </a:r>
          </a:p>
          <a:p>
            <a:r>
              <a:rPr lang="en-US" dirty="0" smtClean="0">
                <a:latin typeface="Calibri"/>
              </a:rPr>
              <a:t>Large process fluctuations </a:t>
            </a:r>
          </a:p>
          <a:p>
            <a:pPr lvl="1"/>
            <a:r>
              <a:rPr lang="en-US" dirty="0" smtClean="0">
                <a:latin typeface="Calibri"/>
              </a:rPr>
              <a:t>~200 different interactions</a:t>
            </a:r>
          </a:p>
          <a:p>
            <a:pPr lvl="1"/>
            <a:r>
              <a:rPr lang="en-US" dirty="0" smtClean="0">
                <a:latin typeface="Calibri"/>
              </a:rPr>
              <a:t>Probability for any one of those &lt; 1%!</a:t>
            </a:r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15267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76" y="838200"/>
            <a:ext cx="5696248" cy="581558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193539"/>
              </p:ext>
            </p:extLst>
          </p:nvPr>
        </p:nvGraphicFramePr>
        <p:xfrm>
          <a:off x="1866900" y="2787650"/>
          <a:ext cx="1333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958" name="Equation" r:id="rId5" imgW="1333440" imgH="380880" progId="Equation.DSMT4">
                  <p:embed/>
                </p:oleObj>
              </mc:Choice>
              <mc:Fallback>
                <p:oleObj name="Equation" r:id="rId5" imgW="133344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6900" y="2787650"/>
                        <a:ext cx="1333500" cy="381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986846"/>
              </p:ext>
            </p:extLst>
          </p:nvPr>
        </p:nvGraphicFramePr>
        <p:xfrm>
          <a:off x="5257800" y="2921000"/>
          <a:ext cx="13716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959" name="Equation" r:id="rId7" imgW="1371600" imgH="965160" progId="Equation.DSMT4">
                  <p:embed/>
                </p:oleObj>
              </mc:Choice>
              <mc:Fallback>
                <p:oleObj name="Equation" r:id="rId7" imgW="1371600" imgH="9651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921000"/>
                        <a:ext cx="1371600" cy="965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auto">
          <a:xfrm>
            <a:off x="5410200" y="4114800"/>
            <a:ext cx="12192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435150"/>
              </p:ext>
            </p:extLst>
          </p:nvPr>
        </p:nvGraphicFramePr>
        <p:xfrm>
          <a:off x="4495800" y="4953000"/>
          <a:ext cx="2133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960" name="Equation" r:id="rId9" imgW="2133360" imgH="380880" progId="Equation.DSMT4">
                  <p:embed/>
                </p:oleObj>
              </mc:Choice>
              <mc:Fallback>
                <p:oleObj name="Equation" r:id="rId9" imgW="2133360" imgH="3808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4953000"/>
                        <a:ext cx="2133600" cy="381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55574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Hadronic</a:t>
            </a:r>
            <a:r>
              <a:rPr lang="en-US" dirty="0" smtClean="0"/>
              <a:t> Showers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QCD drives fast shower development</a:t>
            </a:r>
          </a:p>
          <a:p>
            <a:pPr lvl="1"/>
            <a:r>
              <a:rPr lang="en-US" dirty="0" err="1" smtClean="0"/>
              <a:t>Hadron</a:t>
            </a:r>
            <a:r>
              <a:rPr lang="en-US" dirty="0" smtClean="0"/>
              <a:t> interacts with nucleon in nuclei</a:t>
            </a:r>
          </a:p>
          <a:p>
            <a:pPr lvl="2"/>
            <a:r>
              <a:rPr lang="en-US" dirty="0" smtClean="0"/>
              <a:t>Like a fixed target collision</a:t>
            </a:r>
          </a:p>
          <a:p>
            <a:pPr lvl="2"/>
            <a:r>
              <a:rPr lang="en-US" dirty="0" smtClean="0"/>
              <a:t>Develops intra-nuclear cascade (fast)</a:t>
            </a:r>
          </a:p>
          <a:p>
            <a:pPr lvl="1"/>
            <a:r>
              <a:rPr lang="en-US" dirty="0" err="1" smtClean="0"/>
              <a:t>Hadron</a:t>
            </a:r>
            <a:r>
              <a:rPr lang="en-US" dirty="0" smtClean="0"/>
              <a:t> production</a:t>
            </a:r>
          </a:p>
          <a:p>
            <a:pPr lvl="2"/>
            <a:r>
              <a:rPr lang="en-US" dirty="0" smtClean="0"/>
              <a:t>Secondary hadrons escape nucleus</a:t>
            </a:r>
          </a:p>
          <a:p>
            <a:pPr lvl="2"/>
            <a:r>
              <a:rPr lang="en-US" dirty="0" smtClean="0"/>
              <a:t>Neutral </a:t>
            </a:r>
            <a:r>
              <a:rPr lang="en-US" dirty="0" err="1" smtClean="0"/>
              <a:t>pions</a:t>
            </a:r>
            <a:r>
              <a:rPr lang="en-US" dirty="0" smtClean="0"/>
              <a:t> decay immediately into 2 photons </a:t>
            </a:r>
            <a:r>
              <a:rPr lang="en-US" dirty="0" smtClean="0">
                <a:latin typeface="Calibri"/>
              </a:rPr>
              <a:t>→ electromagnetic cascade</a:t>
            </a:r>
          </a:p>
          <a:p>
            <a:pPr lvl="2"/>
            <a:r>
              <a:rPr lang="en-US" dirty="0" smtClean="0">
                <a:latin typeface="Calibri"/>
              </a:rPr>
              <a:t>Other hadrons can hit other nucleons → </a:t>
            </a:r>
            <a:r>
              <a:rPr lang="en-US" dirty="0" err="1" smtClean="0">
                <a:latin typeface="Calibri"/>
              </a:rPr>
              <a:t>internuclear</a:t>
            </a:r>
            <a:r>
              <a:rPr lang="en-US" dirty="0" smtClean="0">
                <a:latin typeface="Calibri"/>
              </a:rPr>
              <a:t> cascade</a:t>
            </a:r>
          </a:p>
          <a:p>
            <a:r>
              <a:rPr lang="en-US" dirty="0" smtClean="0">
                <a:latin typeface="Calibri"/>
              </a:rPr>
              <a:t>Slow de-excitation of nuclei</a:t>
            </a:r>
          </a:p>
          <a:p>
            <a:pPr lvl="1"/>
            <a:r>
              <a:rPr lang="en-US" dirty="0" smtClean="0">
                <a:latin typeface="Calibri"/>
              </a:rPr>
              <a:t>Remaining nucleus in excited state</a:t>
            </a:r>
          </a:p>
          <a:p>
            <a:pPr lvl="2"/>
            <a:r>
              <a:rPr lang="en-US" dirty="0" smtClean="0">
                <a:latin typeface="Calibri"/>
              </a:rPr>
              <a:t>Evaporates energy to reach stable (ground) state</a:t>
            </a:r>
          </a:p>
          <a:p>
            <a:pPr lvl="2"/>
            <a:r>
              <a:rPr lang="en-US" dirty="0" smtClean="0">
                <a:latin typeface="Calibri"/>
              </a:rPr>
              <a:t>Fission and </a:t>
            </a:r>
            <a:r>
              <a:rPr lang="en-US" dirty="0" err="1" smtClean="0">
                <a:latin typeface="Calibri"/>
              </a:rPr>
              <a:t>spallation</a:t>
            </a:r>
            <a:r>
              <a:rPr lang="en-US" dirty="0" smtClean="0">
                <a:latin typeface="Calibri"/>
              </a:rPr>
              <a:t> possible</a:t>
            </a:r>
          </a:p>
          <a:p>
            <a:pPr lvl="1"/>
            <a:r>
              <a:rPr lang="en-US" dirty="0" smtClean="0">
                <a:latin typeface="Calibri"/>
              </a:rPr>
              <a:t>Binding energy and low energetic photons</a:t>
            </a:r>
          </a:p>
          <a:p>
            <a:r>
              <a:rPr lang="en-US" dirty="0" smtClean="0">
                <a:latin typeface="Calibri"/>
              </a:rPr>
              <a:t>Large process fluctuations </a:t>
            </a:r>
          </a:p>
          <a:p>
            <a:pPr lvl="1"/>
            <a:r>
              <a:rPr lang="en-US" dirty="0" smtClean="0">
                <a:latin typeface="Calibri"/>
              </a:rPr>
              <a:t>~200 different interactions</a:t>
            </a:r>
          </a:p>
          <a:p>
            <a:pPr lvl="1"/>
            <a:r>
              <a:rPr lang="en-US" dirty="0" smtClean="0">
                <a:latin typeface="Calibri"/>
              </a:rPr>
              <a:t>Probability for any one of those &lt; 1%!</a:t>
            </a:r>
            <a:endParaRPr lang="en-US" dirty="0" smtClean="0"/>
          </a:p>
          <a:p>
            <a:pPr lvl="2"/>
            <a:endParaRPr lang="en-US" dirty="0"/>
          </a:p>
        </p:txBody>
      </p: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562100" y="1524000"/>
            <a:ext cx="6019800" cy="4267200"/>
            <a:chOff x="2640" y="1680"/>
            <a:chExt cx="2880" cy="2129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2640" y="1680"/>
              <a:ext cx="2880" cy="2112"/>
              <a:chOff x="2880" y="1728"/>
              <a:chExt cx="2880" cy="2112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2880" y="1728"/>
                <a:ext cx="2880" cy="2112"/>
              </a:xfrm>
              <a:prstGeom prst="rect">
                <a:avLst/>
              </a:prstGeom>
              <a:solidFill>
                <a:schemeClr val="bg1"/>
              </a:solidFill>
              <a:ln w="2857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</a:endParaRPr>
              </a:p>
            </p:txBody>
          </p:sp>
          <p:graphicFrame>
            <p:nvGraphicFramePr>
              <p:cNvPr id="8" name="Object 7"/>
              <p:cNvGraphicFramePr>
                <a:graphicFrameLocks noChangeAspect="1"/>
              </p:cNvGraphicFramePr>
              <p:nvPr/>
            </p:nvGraphicFramePr>
            <p:xfrm>
              <a:off x="2931" y="1787"/>
              <a:ext cx="2777" cy="19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17289" name="Ulead Image Editor Image" r:id="rId4" imgW="3645415" imgH="2618016" progId="">
                      <p:embed/>
                    </p:oleObj>
                  </mc:Choice>
                  <mc:Fallback>
                    <p:oleObj name="Ulead Image Editor Image" r:id="rId4" imgW="3645415" imgH="2618016" progId="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31" y="1787"/>
                            <a:ext cx="2777" cy="1994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solidFill>
                              <a:srgbClr val="000080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DDDDDD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" name="Text Box 8"/>
            <p:cNvSpPr txBox="1">
              <a:spLocks noChangeArrowheads="1"/>
            </p:cNvSpPr>
            <p:nvPr/>
          </p:nvSpPr>
          <p:spPr bwMode="auto">
            <a:xfrm>
              <a:off x="2705" y="3246"/>
              <a:ext cx="2268" cy="563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CA" sz="1400" dirty="0" err="1">
                  <a:solidFill>
                    <a:schemeClr val="accent2"/>
                  </a:solidFill>
                  <a:latin typeface="Calibri" pitchFamily="34" charset="0"/>
                </a:rPr>
                <a:t>Grupen</a:t>
              </a:r>
              <a:r>
                <a:rPr lang="en-CA" sz="1400" dirty="0">
                  <a:solidFill>
                    <a:schemeClr val="accent2"/>
                  </a:solidFill>
                  <a:latin typeface="Calibri" pitchFamily="34" charset="0"/>
                </a:rPr>
                <a:t>, 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CA" sz="1400" dirty="0">
                  <a:solidFill>
                    <a:schemeClr val="accent2"/>
                  </a:solidFill>
                  <a:latin typeface="Calibri" pitchFamily="34" charset="0"/>
                </a:rPr>
                <a:t>Particle Detectors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CA" sz="1400" dirty="0">
                  <a:solidFill>
                    <a:schemeClr val="accent2"/>
                  </a:solidFill>
                  <a:latin typeface="Calibri" pitchFamily="34" charset="0"/>
                </a:rPr>
                <a:t>Cambridge University Press (1996)</a:t>
              </a:r>
              <a:endParaRPr lang="en-US" sz="1400" dirty="0">
                <a:solidFill>
                  <a:schemeClr val="accent2"/>
                </a:solidFill>
                <a:latin typeface="Calibri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Hadronic</a:t>
            </a:r>
            <a:r>
              <a:rPr lang="en-US" dirty="0" smtClean="0"/>
              <a:t> Showers</a:t>
            </a:r>
            <a:endParaRPr lang="en-US" dirty="0"/>
          </a:p>
        </p:txBody>
      </p:sp>
      <p:pic>
        <p:nvPicPr>
          <p:cNvPr id="15257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935052"/>
            <a:ext cx="8458200" cy="577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13644" y="757535"/>
            <a:ext cx="5316712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GEANT4 Simulation: 10 </a:t>
            </a:r>
            <a:r>
              <a:rPr lang="en-US" sz="2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GeV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l-GR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π</a:t>
            </a:r>
            <a:r>
              <a:rPr lang="en-US" sz="2400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+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in copper </a:t>
            </a:r>
            <a:endParaRPr 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275939"/>
              </p:ext>
            </p:extLst>
          </p:nvPr>
        </p:nvGraphicFramePr>
        <p:xfrm>
          <a:off x="6019800" y="6019800"/>
          <a:ext cx="2971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816" name="Equation" r:id="rId5" imgW="2971800" imgH="241200" progId="Equation.DSMT4">
                  <p:embed/>
                </p:oleObj>
              </mc:Choice>
              <mc:Fallback>
                <p:oleObj name="Equation" r:id="rId5" imgW="29718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19800" y="6019800"/>
                        <a:ext cx="2971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2240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Calorimeter Basics (1)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762000"/>
            <a:ext cx="85344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39725" marR="0" lvl="0" indent="-339725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ea typeface="+mn-ea"/>
                <a:cs typeface="+mn-cs"/>
              </a:rPr>
              <a:t>Full absorption detector</a:t>
            </a:r>
          </a:p>
          <a:p>
            <a:pPr marL="796925" marR="0" lvl="1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Idea is to convert incoming particle energy into detectable signals</a:t>
            </a:r>
          </a:p>
          <a:p>
            <a:pPr marL="1250950" marR="0" lvl="2" indent="-3365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Light or electric current</a:t>
            </a:r>
          </a:p>
          <a:p>
            <a:pPr marL="1250950" marR="0" lvl="2" indent="-3365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Should work for charged and neutral particles</a:t>
            </a:r>
          </a:p>
          <a:p>
            <a:pPr marL="796925" marR="0" lvl="1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Exploits the fact that particles entering matter deposit their energy in particle cascades</a:t>
            </a:r>
          </a:p>
          <a:p>
            <a:pPr marL="1250950" marR="0" lvl="2" indent="-3365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Electrons/photons in electromagnetic showers</a:t>
            </a:r>
          </a:p>
          <a:p>
            <a:pPr marL="1250950" marR="0" lvl="2" indent="-3365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Charged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pions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, protons, neutrons in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hadronic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 showers</a:t>
            </a:r>
          </a:p>
          <a:p>
            <a:pPr marL="1250950" marR="0" lvl="2" indent="-3365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Muons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 do not shower at all in general</a:t>
            </a:r>
          </a:p>
          <a:p>
            <a:pPr marL="339725" marR="0" lvl="0" indent="-339725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ea typeface="+mn-ea"/>
                <a:cs typeface="+mn-cs"/>
              </a:rPr>
              <a:t>Principal design challenges</a:t>
            </a:r>
          </a:p>
          <a:p>
            <a:pPr marL="796925" marR="0" lvl="1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Need dense matter to absorb particles within a small detector volume</a:t>
            </a:r>
          </a:p>
          <a:p>
            <a:pPr marL="1250950" marR="0" lvl="2" indent="-3365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Lead for electrons and photons, copper or iron for hadrons</a:t>
            </a:r>
          </a:p>
          <a:p>
            <a:pPr marL="796925" marR="0" lvl="1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Need “light” material to collect signals with least losses</a:t>
            </a:r>
          </a:p>
          <a:p>
            <a:pPr marL="1250950" marR="0" lvl="2" indent="-3365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Scintillator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 plastic,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nobel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 gases and liquids</a:t>
            </a:r>
          </a:p>
          <a:p>
            <a:pPr marL="796925" marR="0" lvl="1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Solution I: combination of both features </a:t>
            </a:r>
          </a:p>
          <a:p>
            <a:pPr marL="1250950" marR="0" lvl="2" indent="-3365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Crystal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calorimetry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, BGO</a:t>
            </a:r>
          </a:p>
          <a:p>
            <a:pPr marL="796925" marR="0" lvl="1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Solution II: sampling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cs typeface="+mn-cs"/>
              </a:rPr>
              <a:t>calorimetry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66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itchFamily="34" charset="0"/>
              <a:cs typeface="+mn-cs"/>
            </a:endParaRPr>
          </a:p>
          <a:p>
            <a:pPr marL="1250950" marR="0" lvl="2" indent="-3365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itchFamily="34" charset="0"/>
              <a:cs typeface="+mn-cs"/>
            </a:endParaRPr>
          </a:p>
          <a:p>
            <a:pPr marL="796925" marR="0" lvl="1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66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itchFamily="34" charset="0"/>
              <a:cs typeface="+mn-cs"/>
            </a:endParaRPr>
          </a:p>
          <a:p>
            <a:pPr marL="1250950" marR="0" lvl="2" indent="-3365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 "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itchFamily="34" charset="0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Calorimeter Basics (2)</a:t>
            </a:r>
          </a:p>
        </p:txBody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Sampling calorimeters</a:t>
            </a:r>
          </a:p>
          <a:p>
            <a:pPr lvl="1" eaLnBrk="1" hangingPunct="1">
              <a:defRPr/>
            </a:pPr>
            <a:r>
              <a:rPr lang="en-US" dirty="0" smtClean="0"/>
              <a:t>Use dense material for absorption power… </a:t>
            </a:r>
          </a:p>
          <a:p>
            <a:pPr lvl="2" eaLnBrk="1" hangingPunct="1">
              <a:defRPr/>
            </a:pPr>
            <a:r>
              <a:rPr lang="en-US" dirty="0" smtClean="0"/>
              <a:t>No direct signal </a:t>
            </a:r>
          </a:p>
          <a:p>
            <a:pPr lvl="1" eaLnBrk="1" hangingPunct="1">
              <a:defRPr/>
            </a:pPr>
            <a:r>
              <a:rPr lang="en-US" dirty="0" smtClean="0"/>
              <a:t>…in combination with highly efficient active material </a:t>
            </a:r>
          </a:p>
          <a:p>
            <a:pPr lvl="2" eaLnBrk="1" hangingPunct="1">
              <a:defRPr/>
            </a:pPr>
            <a:r>
              <a:rPr lang="en-US" dirty="0" smtClean="0"/>
              <a:t>Generates signal</a:t>
            </a:r>
          </a:p>
          <a:p>
            <a:pPr lvl="1" eaLnBrk="1" hangingPunct="1">
              <a:defRPr/>
            </a:pPr>
            <a:r>
              <a:rPr lang="en-US" dirty="0" smtClean="0"/>
              <a:t>Consequence: only a certain fraction of the incoming energy is directly converted into a signal</a:t>
            </a:r>
          </a:p>
          <a:p>
            <a:pPr lvl="2" eaLnBrk="1" hangingPunct="1">
              <a:defRPr/>
            </a:pPr>
            <a:r>
              <a:rPr lang="en-US" dirty="0" smtClean="0"/>
              <a:t>Typically 1-10%</a:t>
            </a:r>
          </a:p>
          <a:p>
            <a:pPr lvl="1" eaLnBrk="1" hangingPunct="1">
              <a:defRPr/>
            </a:pPr>
            <a:r>
              <a:rPr lang="en-US" dirty="0" smtClean="0"/>
              <a:t>Signal is therefore subjected to sampling statistics</a:t>
            </a:r>
          </a:p>
          <a:p>
            <a:pPr lvl="2" eaLnBrk="1" hangingPunct="1">
              <a:defRPr/>
            </a:pPr>
            <a:r>
              <a:rPr lang="en-US" dirty="0" smtClean="0"/>
              <a:t>The same energy loss by a given particle type may generate different signals</a:t>
            </a:r>
          </a:p>
          <a:p>
            <a:pPr lvl="2" eaLnBrk="1" hangingPunct="1">
              <a:defRPr/>
            </a:pPr>
            <a:r>
              <a:rPr lang="en-US" dirty="0" smtClean="0"/>
              <a:t>Limit of precision in measurements</a:t>
            </a:r>
          </a:p>
          <a:p>
            <a:pPr eaLnBrk="1" hangingPunct="1">
              <a:defRPr/>
            </a:pPr>
            <a:r>
              <a:rPr lang="en-US" dirty="0" smtClean="0"/>
              <a:t>Need to understand particle response</a:t>
            </a:r>
          </a:p>
          <a:p>
            <a:pPr lvl="1" eaLnBrk="1" hangingPunct="1">
              <a:defRPr/>
            </a:pPr>
            <a:r>
              <a:rPr lang="en-US" dirty="0" smtClean="0"/>
              <a:t>Electromagnetic and </a:t>
            </a:r>
            <a:r>
              <a:rPr lang="en-US" dirty="0" err="1" smtClean="0"/>
              <a:t>hadronic</a:t>
            </a:r>
            <a:r>
              <a:rPr lang="en-US" dirty="0" smtClean="0"/>
              <a:t> showers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Electromagnetic Cascades in Calorimeters</a:t>
            </a:r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4419600" cy="6096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1800" dirty="0" smtClean="0"/>
              <a:t>Electromagnetic showers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Particle cascade generated by electrons/positrons and photons in matter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Developed by </a:t>
            </a:r>
            <a:r>
              <a:rPr lang="en-US" sz="1600" dirty="0" err="1" smtClean="0"/>
              <a:t>bremsstrahlung</a:t>
            </a:r>
            <a:r>
              <a:rPr lang="en-US" sz="1600" dirty="0" smtClean="0"/>
              <a:t> &amp; pair-production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1800" dirty="0" smtClean="0">
                <a:solidFill>
                  <a:srgbClr val="DDDDDD"/>
                </a:solidFill>
              </a:rPr>
              <a:t>Compact signal expected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>
                <a:solidFill>
                  <a:srgbClr val="DDDDDD"/>
                </a:solidFill>
              </a:rPr>
              <a:t>Regular shower shapes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400" dirty="0" smtClean="0">
                <a:solidFill>
                  <a:srgbClr val="DDDDDD"/>
                </a:solidFill>
              </a:rPr>
              <a:t>Small shower-to-shower fluctuations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>
                <a:solidFill>
                  <a:srgbClr val="DDDDDD"/>
                </a:solidFill>
              </a:rPr>
              <a:t>Strong correlation between longitudinal and lateral shower spread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</p:txBody>
      </p:sp>
      <p:grpSp>
        <p:nvGrpSpPr>
          <p:cNvPr id="2" name="Group 10"/>
          <p:cNvGrpSpPr/>
          <p:nvPr/>
        </p:nvGrpSpPr>
        <p:grpSpPr>
          <a:xfrm>
            <a:off x="1204636" y="3733800"/>
            <a:ext cx="3138764" cy="2331909"/>
            <a:chOff x="-3733800" y="4474660"/>
            <a:chExt cx="3138764" cy="2331909"/>
          </a:xfrm>
        </p:grpSpPr>
        <p:graphicFrame>
          <p:nvGraphicFramePr>
            <p:cNvPr id="10" name="Object 6"/>
            <p:cNvGraphicFramePr>
              <a:graphicFrameLocks noChangeAspect="1"/>
            </p:cNvGraphicFramePr>
            <p:nvPr/>
          </p:nvGraphicFramePr>
          <p:xfrm>
            <a:off x="-3733800" y="4474660"/>
            <a:ext cx="3138764" cy="21868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9166" name="Ulead Image Editor Image" r:id="rId4" imgW="2246000" imgH="1563495" progId="">
                    <p:embed/>
                  </p:oleObj>
                </mc:Choice>
                <mc:Fallback>
                  <p:oleObj name="Ulead Image Editor Image" r:id="rId4" imgW="2246000" imgH="1563495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3733800" y="4474660"/>
                          <a:ext cx="3138764" cy="21868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 Box 8"/>
            <p:cNvSpPr txBox="1">
              <a:spLocks noChangeAspect="1" noChangeArrowheads="1"/>
            </p:cNvSpPr>
            <p:nvPr/>
          </p:nvSpPr>
          <p:spPr bwMode="auto">
            <a:xfrm>
              <a:off x="-3657600" y="6532060"/>
              <a:ext cx="3034984" cy="274509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CA" sz="1200" dirty="0">
                  <a:latin typeface="Arial" charset="0"/>
                </a:rPr>
                <a:t>RD3 note 41, 28 Jan 1993</a:t>
              </a:r>
              <a:endParaRPr lang="en-US" sz="1200" dirty="0">
                <a:latin typeface="Arial" charset="0"/>
              </a:endParaRP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990600" y="3733800"/>
            <a:ext cx="3505200" cy="23622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4876800" y="1054100"/>
          <a:ext cx="4064000" cy="466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9167" name="Equation" r:id="rId6" imgW="4063680" imgH="4660560" progId="Equation.DSMT4">
                  <p:embed/>
                </p:oleObj>
              </mc:Choice>
              <mc:Fallback>
                <p:oleObj name="Equation" r:id="rId6" imgW="4063680" imgH="46605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054100"/>
                        <a:ext cx="4064000" cy="4660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876800" y="584829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000" dirty="0" smtClean="0">
                <a:latin typeface="Calibri" pitchFamily="34" charset="0"/>
                <a:hlinkClick r:id="rId8"/>
              </a:rPr>
              <a:t>C. </a:t>
            </a:r>
            <a:r>
              <a:rPr lang="en-US" sz="1000" dirty="0" err="1" smtClean="0">
                <a:latin typeface="Calibri" pitchFamily="34" charset="0"/>
                <a:hlinkClick r:id="rId8"/>
              </a:rPr>
              <a:t>Amsler</a:t>
            </a:r>
            <a:r>
              <a:rPr lang="en-US" sz="1000" dirty="0" smtClean="0">
                <a:latin typeface="Calibri" pitchFamily="34" charset="0"/>
                <a:hlinkClick r:id="rId8"/>
              </a:rPr>
              <a:t> </a:t>
            </a:r>
            <a:r>
              <a:rPr lang="en-US" sz="1000" i="1" dirty="0" smtClean="0">
                <a:latin typeface="Calibri" pitchFamily="34" charset="0"/>
                <a:hlinkClick r:id="rId8"/>
              </a:rPr>
              <a:t>et al.</a:t>
            </a:r>
            <a:r>
              <a:rPr lang="en-US" sz="1000" dirty="0" smtClean="0">
                <a:latin typeface="Calibri" pitchFamily="34" charset="0"/>
              </a:rPr>
              <a:t> (Particle Data Group), Physics Letters </a:t>
            </a:r>
            <a:r>
              <a:rPr lang="en-US" sz="1000" b="1" dirty="0" smtClean="0">
                <a:latin typeface="Calibri" pitchFamily="34" charset="0"/>
              </a:rPr>
              <a:t>B667</a:t>
            </a:r>
            <a:r>
              <a:rPr lang="en-US" sz="1000" dirty="0" smtClean="0">
                <a:latin typeface="Calibri" pitchFamily="34" charset="0"/>
              </a:rPr>
              <a:t>, 1 (2008) and 2009 partial update for the 2010 edition</a:t>
            </a:r>
            <a:endParaRPr lang="en-US" sz="1000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Electromagnetic Cascades in Calorimeters</a:t>
            </a:r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4419600" cy="6096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1800" dirty="0" smtClean="0"/>
              <a:t>Electromagnetic showers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Particle cascade generated by electrons/positrons and photons in matter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Developed by </a:t>
            </a:r>
            <a:r>
              <a:rPr lang="en-US" sz="1600" dirty="0" err="1" smtClean="0"/>
              <a:t>bremsstrahlung</a:t>
            </a:r>
            <a:r>
              <a:rPr lang="en-US" sz="1600" dirty="0" smtClean="0"/>
              <a:t> &amp; pair-production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1800" dirty="0" smtClean="0"/>
              <a:t>Compact signal expected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Regular shower shapes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400" dirty="0" smtClean="0"/>
              <a:t>Small shower-to-shower fluctuations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Strong correlation between longitudinal and lateral shower spread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</p:txBody>
      </p:sp>
      <p:grpSp>
        <p:nvGrpSpPr>
          <p:cNvPr id="2" name="Group 10"/>
          <p:cNvGrpSpPr/>
          <p:nvPr/>
        </p:nvGrpSpPr>
        <p:grpSpPr>
          <a:xfrm>
            <a:off x="1204636" y="3733800"/>
            <a:ext cx="3138764" cy="2331909"/>
            <a:chOff x="-3733800" y="4474660"/>
            <a:chExt cx="3138764" cy="2331909"/>
          </a:xfrm>
        </p:grpSpPr>
        <p:graphicFrame>
          <p:nvGraphicFramePr>
            <p:cNvPr id="10" name="Object 6"/>
            <p:cNvGraphicFramePr>
              <a:graphicFrameLocks noChangeAspect="1"/>
            </p:cNvGraphicFramePr>
            <p:nvPr/>
          </p:nvGraphicFramePr>
          <p:xfrm>
            <a:off x="-3733800" y="4474660"/>
            <a:ext cx="3138764" cy="21868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0190" name="Ulead Image Editor Image" r:id="rId4" imgW="2246000" imgH="1563495" progId="">
                    <p:embed/>
                  </p:oleObj>
                </mc:Choice>
                <mc:Fallback>
                  <p:oleObj name="Ulead Image Editor Image" r:id="rId4" imgW="2246000" imgH="1563495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3733800" y="4474660"/>
                          <a:ext cx="3138764" cy="21868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 Box 8"/>
            <p:cNvSpPr txBox="1">
              <a:spLocks noChangeAspect="1" noChangeArrowheads="1"/>
            </p:cNvSpPr>
            <p:nvPr/>
          </p:nvSpPr>
          <p:spPr bwMode="auto">
            <a:xfrm>
              <a:off x="-3657600" y="6532060"/>
              <a:ext cx="3034984" cy="274509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CA" sz="1200" dirty="0">
                  <a:latin typeface="Arial" charset="0"/>
                </a:rPr>
                <a:t>RD3 note 41, 28 Jan 1993</a:t>
              </a:r>
              <a:endParaRPr lang="en-US" sz="1200" dirty="0">
                <a:latin typeface="Arial" charset="0"/>
              </a:endParaRPr>
            </a:p>
          </p:txBody>
        </p:sp>
      </p:grpSp>
      <p:pic>
        <p:nvPicPr>
          <p:cNvPr id="11" name="Picture 10" descr="e30f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5400" y="762000"/>
            <a:ext cx="3909060" cy="26563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34000" y="57150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000" dirty="0" smtClean="0">
                <a:latin typeface="Calibri" pitchFamily="34" charset="0"/>
                <a:hlinkClick r:id="rId7"/>
              </a:rPr>
              <a:t>C. </a:t>
            </a:r>
            <a:r>
              <a:rPr lang="en-US" sz="1000" dirty="0" err="1" smtClean="0">
                <a:latin typeface="Calibri" pitchFamily="34" charset="0"/>
                <a:hlinkClick r:id="rId7"/>
              </a:rPr>
              <a:t>Amsler</a:t>
            </a:r>
            <a:r>
              <a:rPr lang="en-US" sz="1000" dirty="0" smtClean="0">
                <a:latin typeface="Calibri" pitchFamily="34" charset="0"/>
                <a:hlinkClick r:id="rId7"/>
              </a:rPr>
              <a:t> </a:t>
            </a:r>
            <a:r>
              <a:rPr lang="en-US" sz="1000" i="1" dirty="0" smtClean="0">
                <a:latin typeface="Calibri" pitchFamily="34" charset="0"/>
                <a:hlinkClick r:id="rId7"/>
              </a:rPr>
              <a:t>et al.</a:t>
            </a:r>
            <a:r>
              <a:rPr lang="en-US" sz="1000" dirty="0" smtClean="0">
                <a:latin typeface="Calibri" pitchFamily="34" charset="0"/>
              </a:rPr>
              <a:t> (Particle Data Group), Physics Letters </a:t>
            </a:r>
            <a:r>
              <a:rPr lang="en-US" sz="1000" b="1" dirty="0" smtClean="0">
                <a:latin typeface="Calibri" pitchFamily="34" charset="0"/>
              </a:rPr>
              <a:t>B667</a:t>
            </a:r>
            <a:r>
              <a:rPr lang="en-US" sz="1000" dirty="0" smtClean="0">
                <a:latin typeface="Calibri" pitchFamily="34" charset="0"/>
              </a:rPr>
              <a:t>, 1 (2008) and 2009 partial update for the 2010 edition</a:t>
            </a:r>
            <a:endParaRPr lang="en-US" sz="1000" dirty="0">
              <a:latin typeface="Calibri" pitchFamily="34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5562600" y="3492500"/>
          <a:ext cx="3149600" cy="214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0191" name="Equation" r:id="rId8" imgW="3149280" imgH="2145960" progId="Equation.DSMT4">
                  <p:embed/>
                </p:oleObj>
              </mc:Choice>
              <mc:Fallback>
                <p:oleObj name="Equation" r:id="rId8" imgW="3149280" imgH="214596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492500"/>
                        <a:ext cx="3149600" cy="2146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33CCFF"/>
      </a:folHlink>
    </a:clrScheme>
    <a:fontScheme name="Default Design">
      <a:majorFont>
        <a:latin typeface="Verdana"/>
        <a:ea typeface=""/>
        <a:cs typeface=""/>
      </a:majorFont>
      <a:minorFont>
        <a:latin typeface="Verdana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33C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14069</TotalTime>
  <Words>11603</Words>
  <Application>Microsoft Office PowerPoint</Application>
  <PresentationFormat>On-screen Show (4:3)</PresentationFormat>
  <Paragraphs>2056</Paragraphs>
  <Slides>174</Slides>
  <Notes>98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174</vt:i4>
      </vt:variant>
    </vt:vector>
  </HeadingPairs>
  <TitlesOfParts>
    <vt:vector size="189" baseType="lpstr">
      <vt:lpstr>ＭＳ Ｐゴシック</vt:lpstr>
      <vt:lpstr>Arial</vt:lpstr>
      <vt:lpstr>Calibri</vt:lpstr>
      <vt:lpstr>Cambria Math</vt:lpstr>
      <vt:lpstr>Comic Sans MS</vt:lpstr>
      <vt:lpstr>Constantia</vt:lpstr>
      <vt:lpstr>Helvetica</vt:lpstr>
      <vt:lpstr>Symbol</vt:lpstr>
      <vt:lpstr>Times New Roman</vt:lpstr>
      <vt:lpstr>Verdana</vt:lpstr>
      <vt:lpstr>Default Design</vt:lpstr>
      <vt:lpstr>Equation</vt:lpstr>
      <vt:lpstr>Ulead Image Editor Image</vt:lpstr>
      <vt:lpstr>Visio</vt:lpstr>
      <vt:lpstr>MathType 6.0 Equation</vt:lpstr>
      <vt:lpstr>Topological Cell Signal Clustering in the ATLAS Calorimeters (An Introduction)</vt:lpstr>
      <vt:lpstr>Roadmap</vt:lpstr>
      <vt:lpstr>PowerPoint Presentation</vt:lpstr>
      <vt:lpstr>Clustering Motivations &amp; Rules (1)</vt:lpstr>
      <vt:lpstr>Clustering Motivations &amp; Rules (2)</vt:lpstr>
      <vt:lpstr>Topological Cell Cluster Implementation</vt:lpstr>
      <vt:lpstr>Topological Cell Cluster Implementation</vt:lpstr>
      <vt:lpstr>ATLAS Topological Cell Clustering</vt:lpstr>
      <vt:lpstr>ATLAS Topological Cell Clustering</vt:lpstr>
      <vt:lpstr>Clustering Algorithms</vt:lpstr>
      <vt:lpstr>Clustering</vt:lpstr>
      <vt:lpstr>Clustering Example</vt:lpstr>
      <vt:lpstr>Clustering Example</vt:lpstr>
      <vt:lpstr>Clustering Example</vt:lpstr>
      <vt:lpstr>Clustering Example</vt:lpstr>
      <vt:lpstr>Clustering Example</vt:lpstr>
      <vt:lpstr>Clustering Example</vt:lpstr>
      <vt:lpstr>Clustering Example</vt:lpstr>
      <vt:lpstr>Clustering Example</vt:lpstr>
      <vt:lpstr>Clustering Example</vt:lpstr>
      <vt:lpstr>Clustering Example</vt:lpstr>
      <vt:lpstr>Clustering Example</vt:lpstr>
      <vt:lpstr>Clustering Example</vt:lpstr>
      <vt:lpstr>Clustering Example</vt:lpstr>
      <vt:lpstr>Clustering Example</vt:lpstr>
      <vt:lpstr>Clustering Example</vt:lpstr>
      <vt:lpstr>Clustering Example</vt:lpstr>
      <vt:lpstr>Clustering Example</vt:lpstr>
      <vt:lpstr>Clustering Example</vt:lpstr>
      <vt:lpstr>Clustering Example</vt:lpstr>
      <vt:lpstr>Clustering Example</vt:lpstr>
      <vt:lpstr>Clustering Example</vt:lpstr>
      <vt:lpstr>Clustering Example</vt:lpstr>
      <vt:lpstr>Clustering Example</vt:lpstr>
      <vt:lpstr>Clustering Example</vt:lpstr>
      <vt:lpstr>Clustering Example</vt:lpstr>
      <vt:lpstr>Effect Of Strict Nearest Neighbour Approach</vt:lpstr>
      <vt:lpstr>Cluster Splitting</vt:lpstr>
      <vt:lpstr>Cluster Splitting</vt:lpstr>
      <vt:lpstr>Cluster Splitting</vt:lpstr>
      <vt:lpstr>Splitting &amp; Cell Energy Sharing</vt:lpstr>
      <vt:lpstr>Splitting &amp; Cell Energy Sharing</vt:lpstr>
      <vt:lpstr>Single Particle Clusters</vt:lpstr>
      <vt:lpstr>Cluster Shapes</vt:lpstr>
      <vt:lpstr>Cell Signal Significance In Clusters (1)</vt:lpstr>
      <vt:lpstr>Cell Signal Significance In Clusters (2)</vt:lpstr>
      <vt:lpstr>Cluster Kinematics</vt:lpstr>
      <vt:lpstr>Cluster Kinematics</vt:lpstr>
      <vt:lpstr>Cluster Features</vt:lpstr>
      <vt:lpstr>PowerPoint Presentation</vt:lpstr>
      <vt:lpstr>Cluster Calibration</vt:lpstr>
      <vt:lpstr>Cluster Calibration Sequence</vt:lpstr>
      <vt:lpstr>Hadronic Cluster Calibration</vt:lpstr>
      <vt:lpstr>Hadronic Cluster Calibration</vt:lpstr>
      <vt:lpstr>Hadronic Cluster Calibration</vt:lpstr>
      <vt:lpstr>Hadronic Cluster Calibration</vt:lpstr>
      <vt:lpstr>Hadronic Cluster Calibration</vt:lpstr>
      <vt:lpstr>Hadronic Cluster Calibration</vt:lpstr>
      <vt:lpstr>Hadronic Cluster Calibration</vt:lpstr>
      <vt:lpstr>Cell Signal Weights</vt:lpstr>
      <vt:lpstr>Cell Signal Weights</vt:lpstr>
      <vt:lpstr>Cell Signal Weights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 Dead Material Corrections</vt:lpstr>
      <vt:lpstr>Out-of-cluster Corrections</vt:lpstr>
      <vt:lpstr>PowerPoint Presentation</vt:lpstr>
      <vt:lpstr>Validation of TopoCluster Moments</vt:lpstr>
      <vt:lpstr>Cluster Variable Validation</vt:lpstr>
      <vt:lpstr>Jet Input Validation – Local Hadronic Energy Scale</vt:lpstr>
      <vt:lpstr>Jet Input Validation – Local Hadronic Energy Scale</vt:lpstr>
      <vt:lpstr>PowerPoint Presentation</vt:lpstr>
      <vt:lpstr>PowerPoint Presentation</vt:lpstr>
      <vt:lpstr>PowerPoint Presentation</vt:lpstr>
      <vt:lpstr>PowerPoint Presentation</vt:lpstr>
      <vt:lpstr>High Pile-up 2012</vt:lpstr>
      <vt:lpstr>PowerPoint Presentation</vt:lpstr>
      <vt:lpstr>Future of TopoClusters (MHO!)</vt:lpstr>
      <vt:lpstr>Future of TopoClusters (MHO!)</vt:lpstr>
      <vt:lpstr>Future of TopoClusters (MHO)</vt:lpstr>
      <vt:lpstr>PowerPoint Presentation</vt:lpstr>
      <vt:lpstr>Principles of Calorimetry</vt:lpstr>
      <vt:lpstr>Particle Interaction with Matter</vt:lpstr>
      <vt:lpstr>Electromagnetic Showers</vt:lpstr>
      <vt:lpstr>Electromagnetic Showers</vt:lpstr>
      <vt:lpstr>Electromagnetic Showers</vt:lpstr>
      <vt:lpstr>Electromagnetic Showers</vt:lpstr>
      <vt:lpstr>Electromagnetic Showers</vt:lpstr>
      <vt:lpstr>Hadronic Showers</vt:lpstr>
      <vt:lpstr>Hadronic Showers</vt:lpstr>
      <vt:lpstr>Hadronic Showers</vt:lpstr>
      <vt:lpstr>Hadronic Showers</vt:lpstr>
      <vt:lpstr>Calorimeter Basics (1)</vt:lpstr>
      <vt:lpstr>Calorimeter Basics (2)</vt:lpstr>
      <vt:lpstr>Electromagnetic Cascades in Calorimeters</vt:lpstr>
      <vt:lpstr>Electromagnetic Cascades in Calorimeters</vt:lpstr>
      <vt:lpstr>Electromagnetic Cascades in Calorimeters</vt:lpstr>
      <vt:lpstr>Electromagnetic Cascades in Calorimeters</vt:lpstr>
      <vt:lpstr>Hadronic Cascades in Calorimeters</vt:lpstr>
      <vt:lpstr>Hadronic Cascades in Calorimeters</vt:lpstr>
      <vt:lpstr>Shower Features Summary</vt:lpstr>
      <vt:lpstr>PowerPoint Presentation</vt:lpstr>
      <vt:lpstr>Signal Formation: Electromagnetic Signals</vt:lpstr>
      <vt:lpstr>Signal Formation: Sampling Fraction</vt:lpstr>
      <vt:lpstr>Signal Formation: Sampling Fraction</vt:lpstr>
      <vt:lpstr>Signal Formation: Sampling Fraction</vt:lpstr>
      <vt:lpstr>Signal Extraction</vt:lpstr>
      <vt:lpstr>PowerPoint Presentation</vt:lpstr>
      <vt:lpstr>ATLAS Calorimeter Signal Extraction</vt:lpstr>
      <vt:lpstr>Calorimeter Signal in ATLAS</vt:lpstr>
      <vt:lpstr>Pile-up Suppression in ATLAS</vt:lpstr>
      <vt:lpstr>Pile-up Suppression in ATLAS</vt:lpstr>
      <vt:lpstr>Pile-up Suppression in ATLAS</vt:lpstr>
      <vt:lpstr>Pile-up Suppression in ATLAS</vt:lpstr>
      <vt:lpstr>Pile-up Suppression in ATLAS</vt:lpstr>
      <vt:lpstr>Pile-up Suppression in ATLAS</vt:lpstr>
      <vt:lpstr>Pile-up Suppression in ATLAS</vt:lpstr>
      <vt:lpstr>Pile-up Suppression in ATLAS</vt:lpstr>
      <vt:lpstr>Pile-up Suppression in ATLAS</vt:lpstr>
      <vt:lpstr>Pile-up Suppression in ATLAS</vt:lpstr>
      <vt:lpstr>Pile-up Suppression in ATLAS</vt:lpstr>
      <vt:lpstr>Pile-up Suppression in ATLAS</vt:lpstr>
      <vt:lpstr>Effects of Pile-up in ATLAS</vt:lpstr>
      <vt:lpstr>PowerPoint Presentation</vt:lpstr>
      <vt:lpstr>Calorimeter Response</vt:lpstr>
      <vt:lpstr>Hadronic Response (1)</vt:lpstr>
      <vt:lpstr>Hadronic Response (2)</vt:lpstr>
      <vt:lpstr>Jet Response</vt:lpstr>
      <vt:lpstr>Jet Response</vt:lpstr>
      <vt:lpstr>Jet Response</vt:lpstr>
      <vt:lpstr>Jet Response</vt:lpstr>
      <vt:lpstr>PowerPoint Presentation</vt:lpstr>
      <vt:lpstr>ATLAS – Multipurpose LHC Detector</vt:lpstr>
      <vt:lpstr>Detector Systems in  Multi-purpose Collider Experiments (1)</vt:lpstr>
      <vt:lpstr>Detector Systems in  Multi-purpose Collider Experiments (1)</vt:lpstr>
      <vt:lpstr>ATLAS Tracking</vt:lpstr>
      <vt:lpstr>Detector Systems in Multi-purpose Collider Experiments (2) </vt:lpstr>
      <vt:lpstr>Detector Systems in Multi-purpose Collider Experiments (2) </vt:lpstr>
      <vt:lpstr>The ATLAS Calorimeter</vt:lpstr>
      <vt:lpstr>ATLAS Calorimetry</vt:lpstr>
      <vt:lpstr>PowerPoint Presentation</vt:lpstr>
      <vt:lpstr>PowerPoint Presentation</vt:lpstr>
      <vt:lpstr>ATLAS: A General Purpose Detector For LHC</vt:lpstr>
      <vt:lpstr>ATLAS Calorimeters</vt:lpstr>
      <vt:lpstr>The ATLAS Calorimeters</vt:lpstr>
      <vt:lpstr>Electromagnetic Calorimetry </vt:lpstr>
      <vt:lpstr>Hadronic Calorimetry</vt:lpstr>
      <vt:lpstr>EndCap Calorimeters</vt:lpstr>
      <vt:lpstr>Forward Calorimeters</vt:lpstr>
      <vt:lpstr>ATLAS Calorimeter Summary</vt:lpstr>
      <vt:lpstr>PowerPoint Presentation</vt:lpstr>
      <vt:lpstr>ATLAS Digital Filtering</vt:lpstr>
      <vt:lpstr>ATLAS Digital Filtering</vt:lpstr>
      <vt:lpstr>ATLAS Digital Filter Coefficients</vt:lpstr>
      <vt:lpstr>PowerPoint Presentation</vt:lpstr>
      <vt:lpstr>Acceptance and Noise in Jet Response</vt:lpstr>
      <vt:lpstr>Acceptance and Noise in Jet Response</vt:lpstr>
      <vt:lpstr>Acceptance and Noise in Jet Response</vt:lpstr>
      <vt:lpstr>Acceptance and Noise in Jet Response</vt:lpstr>
      <vt:lpstr>Acceptance and Noise in Jet Response</vt:lpstr>
      <vt:lpstr>Acceptance and Noise in Jet Response</vt:lpstr>
      <vt:lpstr>Acceptance and Noise in Jet Response</vt:lpstr>
      <vt:lpstr>Acceptance and Noise in Jet Response</vt:lpstr>
      <vt:lpstr>Acceptance and Noise in Jet Response</vt:lpstr>
      <vt:lpstr>Acceptance and Noise in Jet Response</vt:lpstr>
      <vt:lpstr>Acceptance and Noise in Jet Response</vt:lpstr>
      <vt:lpstr>Acceptance and Noise in Jet Response</vt:lpstr>
      <vt:lpstr>Acceptance and Noise in Jet Response</vt:lpstr>
      <vt:lpstr>Acceptance and Noise in Jet Response</vt:lpstr>
      <vt:lpstr>Acceptance and Noise in Jet Response</vt:lpstr>
      <vt:lpstr>Acceptance and Noise in Jet Response</vt:lpstr>
    </vt:vector>
  </TitlesOfParts>
  <Company>The University of Arizona Physics Dept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Aspects of Jet Reconstruction in Collider Experiments</dc:title>
  <dc:creator>Peter Loch</dc:creator>
  <cp:lastModifiedBy>Peter Loch</cp:lastModifiedBy>
  <cp:revision>1209</cp:revision>
  <dcterms:created xsi:type="dcterms:W3CDTF">2007-09-23T23:21:23Z</dcterms:created>
  <dcterms:modified xsi:type="dcterms:W3CDTF">2013-12-10T08:53:11Z</dcterms:modified>
</cp:coreProperties>
</file>